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Lst>
  <p:sldSz cy="5143500" cx="9144000"/>
  <p:notesSz cx="6858000" cy="9144000"/>
  <p:embeddedFontLst>
    <p:embeddedFont>
      <p:font typeface="Montserrat"/>
      <p:regular r:id="rId36"/>
      <p:bold r:id="rId37"/>
      <p:italic r:id="rId38"/>
      <p:boldItalic r:id="rId39"/>
    </p:embeddedFont>
    <p:embeddedFont>
      <p:font typeface="Poppins"/>
      <p:regular r:id="rId40"/>
      <p:bold r:id="rId41"/>
      <p:italic r:id="rId42"/>
      <p:boldItalic r:id="rId43"/>
    </p:embeddedFont>
    <p:embeddedFont>
      <p:font typeface="Montserrat Light"/>
      <p:regular r:id="rId44"/>
      <p:bold r:id="rId45"/>
      <p:italic r:id="rId46"/>
      <p:boldItalic r:id="rId47"/>
    </p:embeddedFont>
    <p:embeddedFont>
      <p:font typeface="EB Garamond"/>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1E520D9-5378-473D-8B92-A2E28841E4E4}">
  <a:tblStyle styleId="{C1E520D9-5378-473D-8B92-A2E28841E4E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oppins-regular.fntdata"/><Relationship Id="rId42" Type="http://schemas.openxmlformats.org/officeDocument/2006/relationships/font" Target="fonts/Poppins-italic.fntdata"/><Relationship Id="rId41" Type="http://schemas.openxmlformats.org/officeDocument/2006/relationships/font" Target="fonts/Poppins-bold.fntdata"/><Relationship Id="rId44" Type="http://schemas.openxmlformats.org/officeDocument/2006/relationships/font" Target="fonts/MontserratLight-regular.fntdata"/><Relationship Id="rId43" Type="http://schemas.openxmlformats.org/officeDocument/2006/relationships/font" Target="fonts/Poppins-boldItalic.fntdata"/><Relationship Id="rId46" Type="http://schemas.openxmlformats.org/officeDocument/2006/relationships/font" Target="fonts/MontserratLight-italic.fntdata"/><Relationship Id="rId45" Type="http://schemas.openxmlformats.org/officeDocument/2006/relationships/font" Target="fonts/MontserratLight-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EBGaramond-regular.fntdata"/><Relationship Id="rId47" Type="http://schemas.openxmlformats.org/officeDocument/2006/relationships/font" Target="fonts/MontserratLight-boldItalic.fntdata"/><Relationship Id="rId49" Type="http://schemas.openxmlformats.org/officeDocument/2006/relationships/font" Target="fonts/EBGaramond-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font" Target="fonts/Montserrat-bold.fntdata"/><Relationship Id="rId36" Type="http://schemas.openxmlformats.org/officeDocument/2006/relationships/font" Target="fonts/Montserrat-regular.fntdata"/><Relationship Id="rId39" Type="http://schemas.openxmlformats.org/officeDocument/2006/relationships/font" Target="fonts/Montserrat-boldItalic.fntdata"/><Relationship Id="rId38" Type="http://schemas.openxmlformats.org/officeDocument/2006/relationships/font" Target="fonts/Montserrat-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EBGaramond-boldItalic.fntdata"/><Relationship Id="rId50" Type="http://schemas.openxmlformats.org/officeDocument/2006/relationships/font" Target="fonts/EBGaramon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JqGgsFvxZlATxvoCZ-kGo4xVjTxBQS7Q/view?usp=sharing"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JqGgsFvxZlATxvoCZ-kGo4xVjTxBQS7Q/view?usp=sharing"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eaching.utoronto.ca/teaching-support/course-design/developing-learning-outcomes/tools-for-developing-learning-outcomes/" TargetMode="External"/><Relationship Id="rId3" Type="http://schemas.openxmlformats.org/officeDocument/2006/relationships/hyperlink" Target="https://teaching.utoronto.ca/teaching-support/course-design/developing-learning-outcomes/appendix-b-useful-verbs-for-developing-learning-outcomes/" TargetMode="External"/><Relationship Id="rId4" Type="http://schemas.openxmlformats.org/officeDocument/2006/relationships/hyperlink" Target="https://teaching.utoronto.ca/teaching-support/course-design/developing-learning-outcomes/further-resources-on-learning-outcomes/"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apjournal.org/submission.php"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apconferences.org/2022/registrationabstracts/"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apconferences.org/2022/registrationabstracts/"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257006b928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1257006b928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26827844d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126827844d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26827844d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126827844d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26827844d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126827844d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257006b928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1257006b928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26827844d0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126827844d0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26827844d0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126827844d0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268278446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1268278446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257006b928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1257006b928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257006b928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1257006b928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1257006b928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1257006b928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257006b928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1257006b928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u="sng">
                <a:solidFill>
                  <a:srgbClr val="1155CC"/>
                </a:solidFill>
                <a:highlight>
                  <a:schemeClr val="lt1"/>
                </a:highlight>
                <a:hlinkClick r:id="rId2">
                  <a:extLst>
                    <a:ext uri="{A12FA001-AC4F-418D-AE19-62706E023703}">
                      <ahyp:hlinkClr val="tx"/>
                    </a:ext>
                  </a:extLst>
                </a:hlinkClick>
              </a:rPr>
              <a:t>https://drive.google.com/file/d/1JqGgsFvxZlATxvoCZ-kGo4xVjTxBQS7Q/view?usp=sharing</a:t>
            </a:r>
            <a:r>
              <a:rPr lang="en">
                <a:solidFill>
                  <a:schemeClr val="dk1"/>
                </a:solidFill>
                <a:highlight>
                  <a:schemeClr val="lt1"/>
                </a:highlight>
              </a:rPr>
              <a:t> </a:t>
            </a:r>
            <a:endParaRPr>
              <a:solidFill>
                <a:schemeClr val="dk1"/>
              </a:solidFill>
              <a:highlight>
                <a:schemeClr val="lt1"/>
              </a:highlight>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highlight>
                  <a:schemeClr val="lt1"/>
                </a:highlight>
              </a:rPr>
              <a:t>Descriptive - pg. 378</a:t>
            </a:r>
            <a:endParaRPr>
              <a:solidFill>
                <a:schemeClr val="dk1"/>
              </a:solidFill>
              <a:highlight>
                <a:schemeClr val="lt1"/>
              </a:highlight>
            </a:endParaRPr>
          </a:p>
          <a:p>
            <a:pPr indent="0" lvl="0" marL="0" rtl="0" algn="l">
              <a:lnSpc>
                <a:spcPct val="115000"/>
              </a:lnSpc>
              <a:spcBef>
                <a:spcPts val="0"/>
              </a:spcBef>
              <a:spcAft>
                <a:spcPts val="0"/>
              </a:spcAft>
              <a:buNone/>
            </a:pPr>
            <a:r>
              <a:rPr lang="en">
                <a:solidFill>
                  <a:schemeClr val="dk1"/>
                </a:solidFill>
                <a:highlight>
                  <a:schemeClr val="lt1"/>
                </a:highlight>
              </a:rPr>
              <a:t>Informative - pg. 386</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1b5234a9ff_1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11b5234a9ff_1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Do’s and Don’ts from this example? Ways to make the abstract better?</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1257006b928_0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1257006b928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1257006b928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1257006b928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u="sng">
                <a:solidFill>
                  <a:srgbClr val="1155CC"/>
                </a:solidFill>
                <a:highlight>
                  <a:schemeClr val="lt1"/>
                </a:highlight>
                <a:hlinkClick r:id="rId2">
                  <a:extLst>
                    <a:ext uri="{A12FA001-AC4F-418D-AE19-62706E023703}">
                      <ahyp:hlinkClr val="tx"/>
                    </a:ext>
                  </a:extLst>
                </a:hlinkClick>
              </a:rPr>
              <a:t>https://drive.google.com/file/d/1JqGgsFvxZlATxvoCZ-kGo4xVjTxBQS7Q/view?usp=sharing</a:t>
            </a:r>
            <a:r>
              <a:rPr lang="en">
                <a:solidFill>
                  <a:schemeClr val="dk1"/>
                </a:solidFill>
                <a:highlight>
                  <a:schemeClr val="lt1"/>
                </a:highlight>
              </a:rPr>
              <a:t> </a:t>
            </a:r>
            <a:endParaRPr>
              <a:solidFill>
                <a:schemeClr val="dk1"/>
              </a:solidFill>
              <a:highlight>
                <a:schemeClr val="lt1"/>
              </a:highlight>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highlight>
                  <a:schemeClr val="lt1"/>
                </a:highlight>
              </a:rPr>
              <a:t>Descriptive - pg. 378</a:t>
            </a:r>
            <a:endParaRPr>
              <a:solidFill>
                <a:schemeClr val="dk1"/>
              </a:solidFill>
              <a:highlight>
                <a:schemeClr val="lt1"/>
              </a:highlight>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highlight>
                  <a:schemeClr val="lt1"/>
                </a:highlight>
              </a:rPr>
              <a:t>Informative - pg. 386</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1b5234a9ff_1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11b5234a9ff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Do’s and Don’ts from this example? Ways to make the abstract better?</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1257006b928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1257006b928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257006b928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1257006b928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1257006b928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1257006b928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This exact rubric is what will be used to evaluate your abstracts for the CAP Conference. For each metric, you’ll be assigned a point value, with 51 total possible points. There is a lower limit that CAP will accept - around 10 - but we like to take as much into consideration as possible.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a:t>
            </a:r>
            <a:endParaRPr>
              <a:solidFill>
                <a:schemeClr val="dk1"/>
              </a:solidFill>
            </a:endParaRPr>
          </a:p>
          <a:p>
            <a:pPr indent="0" lvl="0" marL="0" rtl="0" algn="l">
              <a:spcBef>
                <a:spcPts val="0"/>
              </a:spcBef>
              <a:spcAft>
                <a:spcPts val="0"/>
              </a:spcAft>
              <a:buNone/>
            </a:pPr>
            <a:r>
              <a:rPr lang="en"/>
              <a:t>If it’s purely focused on formal education, then we shouldn’t include it in CAP. If it’s outreach from formal educators or formal education with a focus on societal impacts, then we consider it. It must have a link with external players, it cannot be fully internal to a school setting.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(2)</a:t>
            </a:r>
            <a:endParaRPr/>
          </a:p>
          <a:p>
            <a:pPr indent="0" lvl="0" marL="0" rtl="0" algn="l">
              <a:spcBef>
                <a:spcPts val="0"/>
              </a:spcBef>
              <a:spcAft>
                <a:spcPts val="0"/>
              </a:spcAft>
              <a:buNone/>
            </a:pPr>
            <a:r>
              <a:rPr lang="en"/>
              <a:t>What issue is the work trying to address? What are they trying to solve? This extends to SciComm, outreach, and public engagement.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(3)</a:t>
            </a:r>
            <a:endParaRPr/>
          </a:p>
          <a:p>
            <a:pPr indent="0" lvl="0" marL="0" rtl="0" algn="l">
              <a:spcBef>
                <a:spcPts val="0"/>
              </a:spcBef>
              <a:spcAft>
                <a:spcPts val="0"/>
              </a:spcAft>
              <a:buNone/>
            </a:pPr>
            <a:r>
              <a:rPr lang="en"/>
              <a:t>Is the solution coherent with the problem? Is there meaning for the activity or event that is being described in the work, or if it’s coherent with the rest of what’s described. We want to avoid “show and tell” articles – they won’t be given a talk, but they will sometimes be sent to a poster.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(4)</a:t>
            </a:r>
            <a:endParaRPr/>
          </a:p>
          <a:p>
            <a:pPr indent="0" lvl="0" marL="0" rtl="0" algn="l">
              <a:spcBef>
                <a:spcPts val="0"/>
              </a:spcBef>
              <a:spcAft>
                <a:spcPts val="0"/>
              </a:spcAft>
              <a:buNone/>
            </a:pPr>
            <a:r>
              <a:rPr lang="en"/>
              <a:t>What</a:t>
            </a:r>
            <a:r>
              <a:rPr lang="en"/>
              <a:t> innovations does this bring to the community? What does this add to existing efforts?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(5)</a:t>
            </a:r>
            <a:endParaRPr/>
          </a:p>
          <a:p>
            <a:pPr indent="0" lvl="0" marL="0" rtl="0" algn="l">
              <a:spcBef>
                <a:spcPts val="0"/>
              </a:spcBef>
              <a:spcAft>
                <a:spcPts val="0"/>
              </a:spcAft>
              <a:buNone/>
            </a:pPr>
            <a:r>
              <a:rPr lang="en"/>
              <a:t>Did this project bring about any change?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(6)</a:t>
            </a:r>
            <a:endParaRPr/>
          </a:p>
          <a:p>
            <a:pPr indent="0" lvl="0" marL="0" rtl="0" algn="l">
              <a:spcBef>
                <a:spcPts val="0"/>
              </a:spcBef>
              <a:spcAft>
                <a:spcPts val="0"/>
              </a:spcAft>
              <a:buNone/>
            </a:pPr>
            <a:r>
              <a:rPr lang="en">
                <a:solidFill>
                  <a:schemeClr val="dk1"/>
                </a:solidFill>
                <a:highlight>
                  <a:srgbClr val="FFFFFF"/>
                </a:highlight>
              </a:rPr>
              <a:t>"useful learning outcomes" should clearly state the applications of the knowledge/skills acquired with the submission. Below are some links that might help you formulate these learning outcomes. While these are geared toward educators designing courses, the same concepts can be applied to writing your paper or preparing your presentation or poster: after reading about your work, what should someone – a member of the astronomy outreach community – have learnt?</a:t>
            </a:r>
            <a:endParaRPr>
              <a:solidFill>
                <a:schemeClr val="dk1"/>
              </a:solidFill>
              <a:highlight>
                <a:srgbClr val="FFFFFF"/>
              </a:highlight>
            </a:endParaRPr>
          </a:p>
          <a:p>
            <a:pPr indent="0" lvl="0" marL="0" rtl="0" algn="l">
              <a:spcBef>
                <a:spcPts val="0"/>
              </a:spcBef>
              <a:spcAft>
                <a:spcPts val="0"/>
              </a:spcAft>
              <a:buNone/>
            </a:pPr>
            <a:r>
              <a:rPr lang="en" u="sng">
                <a:solidFill>
                  <a:schemeClr val="hlink"/>
                </a:solidFill>
                <a:highlight>
                  <a:srgbClr val="FFFFFF"/>
                </a:highlight>
                <a:hlinkClick r:id="rId2"/>
              </a:rPr>
              <a:t>https://teaching.utoronto.ca/teaching-support/course-design/developing-learning-outcomes/tools-for-developing-learning-outcomes/</a:t>
            </a:r>
            <a:endParaRPr>
              <a:solidFill>
                <a:schemeClr val="dk1"/>
              </a:solidFill>
              <a:highlight>
                <a:srgbClr val="FFFFFF"/>
              </a:highlight>
            </a:endParaRPr>
          </a:p>
          <a:p>
            <a:pPr indent="0" lvl="0" marL="0" rtl="0" algn="l">
              <a:spcBef>
                <a:spcPts val="0"/>
              </a:spcBef>
              <a:spcAft>
                <a:spcPts val="0"/>
              </a:spcAft>
              <a:buNone/>
            </a:pPr>
            <a:r>
              <a:rPr lang="en" u="sng">
                <a:solidFill>
                  <a:schemeClr val="hlink"/>
                </a:solidFill>
                <a:highlight>
                  <a:srgbClr val="FFFFFF"/>
                </a:highlight>
                <a:hlinkClick r:id="rId3"/>
              </a:rPr>
              <a:t>https://teaching.utoronto.ca/teaching-support/course-design/developing-learning-outcomes/appendix-b-useful-verbs-for-developing-learning-outcomes/</a:t>
            </a:r>
            <a:endParaRPr>
              <a:solidFill>
                <a:schemeClr val="dk1"/>
              </a:solidFill>
              <a:highlight>
                <a:srgbClr val="FFFFFF"/>
              </a:highlight>
            </a:endParaRPr>
          </a:p>
          <a:p>
            <a:pPr indent="0" lvl="0" marL="0" rtl="0" algn="l">
              <a:spcBef>
                <a:spcPts val="0"/>
              </a:spcBef>
              <a:spcAft>
                <a:spcPts val="0"/>
              </a:spcAft>
              <a:buNone/>
            </a:pPr>
            <a:r>
              <a:rPr lang="en" u="sng">
                <a:solidFill>
                  <a:schemeClr val="hlink"/>
                </a:solidFill>
                <a:highlight>
                  <a:srgbClr val="FFFFFF"/>
                </a:highlight>
                <a:hlinkClick r:id="rId4"/>
              </a:rPr>
              <a:t>https://teaching.utoronto.ca/teaching-support/course-design/developing-learning-outcomes/further-resources-on-learning-outcomes/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1257006b928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1257006b928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These indicators</a:t>
            </a:r>
            <a:r>
              <a:rPr lang="en">
                <a:solidFill>
                  <a:schemeClr val="dk1"/>
                </a:solidFill>
              </a:rPr>
              <a:t> will not impact the scoring, but it will impact the way we construct the programme.</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Location will give the reviewers some insight on the context for the work. It’s also important to us to have a good geographical distribution, and we will strive to make our selections more diverse and balanced.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The abstract should align with the themes and topics. We may suggest a different theme or topic if one is better aligned.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target audience helps inform the structure of the programme.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it’s not a complete work, it will usually be pushed to a poster, and will not be given a talk.</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257006b928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1257006b928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1257006b928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1257006b928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u="sng">
                <a:solidFill>
                  <a:srgbClr val="1155CC"/>
                </a:solidFill>
                <a:hlinkClick r:id="rId2">
                  <a:extLst>
                    <a:ext uri="{A12FA001-AC4F-418D-AE19-62706E023703}">
                      <ahyp:hlinkClr val="tx"/>
                    </a:ext>
                  </a:extLst>
                </a:hlinkClick>
              </a:rPr>
              <a:t>https://www.capjournal.org/submission.php</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1257006b928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1257006b928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u="sng">
                <a:solidFill>
                  <a:srgbClr val="1155CC"/>
                </a:solidFill>
                <a:hlinkClick r:id="rId2">
                  <a:extLst>
                    <a:ext uri="{A12FA001-AC4F-418D-AE19-62706E023703}">
                      <ahyp:hlinkClr val="tx"/>
                    </a:ext>
                  </a:extLst>
                </a:hlinkClick>
              </a:rPr>
              <a:t>https://capconferences.org/2022/registrationabstracts/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1257006b928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1257006b928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u="sng">
                <a:solidFill>
                  <a:srgbClr val="1155CC"/>
                </a:solidFill>
                <a:hlinkClick r:id="rId2">
                  <a:extLst>
                    <a:ext uri="{A12FA001-AC4F-418D-AE19-62706E023703}">
                      <ahyp:hlinkClr val="tx"/>
                    </a:ext>
                  </a:extLst>
                </a:hlinkClick>
              </a:rPr>
              <a:t>https://capconferences.org/2022/registrationabstracts/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1257006b928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1257006b928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1257006b928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1257006b928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257006b928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1257006b928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257006b928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257006b928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writingcenter.unc.edu/tips-and-tools/abstracts/" TargetMode="External"/><Relationship Id="rId4" Type="http://schemas.openxmlformats.org/officeDocument/2006/relationships/hyperlink" Target="https://www.grammarly.com/blog/write-an-abstract/?gclid=CjwKCAjw9e6SBhB2EiwA5myr9gcQ_cRDpsWkC6t6uwymnXVKfb1bH6jFj-kHdGI8Tdlx8w5LEgSZ1RoCzj0QAvD_BwE&amp;gclsrc=aw.ds" TargetMode="External"/><Relationship Id="rId5" Type="http://schemas.openxmlformats.org/officeDocument/2006/relationships/hyperlink" Target="https://www.writingclearscience.com.au/abstractmistakes/" TargetMode="External"/><Relationship Id="rId6" Type="http://schemas.openxmlformats.org/officeDocument/2006/relationships/hyperlink" Target="https://www.adelaide.edu.au/writingcentre/sites/default/files/docs/learningguide-writinganabstract.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17.jpg"/><Relationship Id="rId6" Type="http://schemas.openxmlformats.org/officeDocument/2006/relationships/hyperlink" Target="https://www.capjournal.org/submission.php"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7.jp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9.jp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56" name="Google Shape;56;p13"/>
          <p:cNvPicPr preferRelativeResize="0"/>
          <p:nvPr/>
        </p:nvPicPr>
        <p:blipFill rotWithShape="1">
          <a:blip r:embed="rId3">
            <a:alphaModFix/>
          </a:blip>
          <a:srcRect b="0" l="6949" r="6932" t="0"/>
          <a:stretch/>
        </p:blipFill>
        <p:spPr>
          <a:xfrm>
            <a:off x="0" y="0"/>
            <a:ext cx="9144000" cy="5143500"/>
          </a:xfrm>
          <a:prstGeom prst="rect">
            <a:avLst/>
          </a:prstGeom>
          <a:noFill/>
          <a:ln>
            <a:noFill/>
          </a:ln>
        </p:spPr>
      </p:pic>
      <p:sp>
        <p:nvSpPr>
          <p:cNvPr id="57" name="Google Shape;57;p13"/>
          <p:cNvSpPr txBox="1"/>
          <p:nvPr/>
        </p:nvSpPr>
        <p:spPr>
          <a:xfrm>
            <a:off x="5551750" y="316650"/>
            <a:ext cx="2950200" cy="2031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4000">
                <a:solidFill>
                  <a:schemeClr val="lt1"/>
                </a:solidFill>
                <a:latin typeface="Montserrat"/>
                <a:ea typeface="Montserrat"/>
                <a:cs typeface="Montserrat"/>
                <a:sym typeface="Montserrat"/>
              </a:rPr>
              <a:t>Abstract </a:t>
            </a:r>
            <a:endParaRPr b="1" sz="4000">
              <a:solidFill>
                <a:schemeClr val="lt1"/>
              </a:solidFill>
              <a:latin typeface="Montserrat"/>
              <a:ea typeface="Montserrat"/>
              <a:cs typeface="Montserrat"/>
              <a:sym typeface="Montserrat"/>
            </a:endParaRPr>
          </a:p>
          <a:p>
            <a:pPr indent="0" lvl="0" marL="0" rtl="0" algn="r">
              <a:spcBef>
                <a:spcPts val="0"/>
              </a:spcBef>
              <a:spcAft>
                <a:spcPts val="0"/>
              </a:spcAft>
              <a:buNone/>
            </a:pPr>
            <a:r>
              <a:rPr b="1" lang="en" sz="4000">
                <a:solidFill>
                  <a:schemeClr val="lt1"/>
                </a:solidFill>
                <a:latin typeface="Montserrat"/>
                <a:ea typeface="Montserrat"/>
                <a:cs typeface="Montserrat"/>
                <a:sym typeface="Montserrat"/>
              </a:rPr>
              <a:t>Writing </a:t>
            </a:r>
            <a:endParaRPr b="1" sz="4000">
              <a:solidFill>
                <a:schemeClr val="lt1"/>
              </a:solidFill>
              <a:latin typeface="Montserrat"/>
              <a:ea typeface="Montserrat"/>
              <a:cs typeface="Montserrat"/>
              <a:sym typeface="Montserrat"/>
            </a:endParaRPr>
          </a:p>
          <a:p>
            <a:pPr indent="0" lvl="0" marL="0" rtl="0" algn="r">
              <a:spcBef>
                <a:spcPts val="0"/>
              </a:spcBef>
              <a:spcAft>
                <a:spcPts val="0"/>
              </a:spcAft>
              <a:buNone/>
            </a:pPr>
            <a:r>
              <a:rPr b="1" lang="en" sz="4000">
                <a:solidFill>
                  <a:schemeClr val="lt1"/>
                </a:solidFill>
                <a:latin typeface="Montserrat"/>
                <a:ea typeface="Montserrat"/>
                <a:cs typeface="Montserrat"/>
                <a:sym typeface="Montserrat"/>
              </a:rPr>
              <a:t>Workshop</a:t>
            </a:r>
            <a:endParaRPr b="1" sz="4000">
              <a:solidFill>
                <a:schemeClr val="lt1"/>
              </a:solidFill>
              <a:latin typeface="Montserrat"/>
              <a:ea typeface="Montserrat"/>
              <a:cs typeface="Montserrat"/>
              <a:sym typeface="Montserrat"/>
            </a:endParaRPr>
          </a:p>
        </p:txBody>
      </p:sp>
      <p:sp>
        <p:nvSpPr>
          <p:cNvPr id="58" name="Google Shape;58;p13"/>
          <p:cNvSpPr txBox="1"/>
          <p:nvPr/>
        </p:nvSpPr>
        <p:spPr>
          <a:xfrm>
            <a:off x="5551750" y="2207450"/>
            <a:ext cx="2950200" cy="4464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700">
                <a:solidFill>
                  <a:schemeClr val="lt1"/>
                </a:solidFill>
                <a:latin typeface="Montserrat"/>
                <a:ea typeface="Montserrat"/>
                <a:cs typeface="Montserrat"/>
                <a:sym typeface="Montserrat"/>
              </a:rPr>
              <a:t>CAPjournal for CAP 2022</a:t>
            </a:r>
            <a:endParaRPr sz="1700">
              <a:solidFill>
                <a:schemeClr val="lt1"/>
              </a:solidFill>
              <a:latin typeface="Montserrat"/>
              <a:ea typeface="Montserrat"/>
              <a:cs typeface="Montserrat"/>
              <a:sym typeface="Montserrat"/>
            </a:endParaRPr>
          </a:p>
        </p:txBody>
      </p:sp>
      <p:sp>
        <p:nvSpPr>
          <p:cNvPr id="59" name="Google Shape;59;p13"/>
          <p:cNvSpPr txBox="1"/>
          <p:nvPr/>
        </p:nvSpPr>
        <p:spPr>
          <a:xfrm>
            <a:off x="5704750" y="2495425"/>
            <a:ext cx="27972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a:solidFill>
                  <a:schemeClr val="lt1"/>
                </a:solidFill>
                <a:latin typeface="Montserrat"/>
                <a:ea typeface="Montserrat"/>
                <a:cs typeface="Montserrat"/>
                <a:sym typeface="Montserrat"/>
              </a:rPr>
              <a:t>28 April @ 2pm UTC | 29 April @ 1am UTC</a:t>
            </a:r>
            <a:endParaRPr sz="1000">
              <a:solidFill>
                <a:schemeClr val="l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D9">
            <a:alpha val="56860"/>
          </a:srgbClr>
        </a:solidFill>
      </p:bgPr>
    </p:bg>
    <p:spTree>
      <p:nvGrpSpPr>
        <p:cNvPr id="128" name="Shape 128"/>
        <p:cNvGrpSpPr/>
        <p:nvPr/>
      </p:nvGrpSpPr>
      <p:grpSpPr>
        <a:xfrm>
          <a:off x="0" y="0"/>
          <a:ext cx="0" cy="0"/>
          <a:chOff x="0" y="0"/>
          <a:chExt cx="0" cy="0"/>
        </a:xfrm>
      </p:grpSpPr>
      <p:sp>
        <p:nvSpPr>
          <p:cNvPr id="129" name="Google Shape;129;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Poppins"/>
                <a:ea typeface="Poppins"/>
                <a:cs typeface="Poppins"/>
                <a:sym typeface="Poppins"/>
              </a:rPr>
              <a:t>Disclaimer</a:t>
            </a:r>
            <a:endParaRPr>
              <a:latin typeface="Poppins"/>
              <a:ea typeface="Poppins"/>
              <a:cs typeface="Poppins"/>
              <a:sym typeface="Poppins"/>
            </a:endParaRPr>
          </a:p>
        </p:txBody>
      </p:sp>
      <p:sp>
        <p:nvSpPr>
          <p:cNvPr id="130" name="Google Shape;130;p22"/>
          <p:cNvSpPr txBox="1"/>
          <p:nvPr>
            <p:ph idx="1" type="body"/>
          </p:nvPr>
        </p:nvSpPr>
        <p:spPr>
          <a:xfrm>
            <a:off x="515550" y="1990113"/>
            <a:ext cx="8113500" cy="1514100"/>
          </a:xfrm>
          <a:prstGeom prst="rect">
            <a:avLst/>
          </a:prstGeom>
        </p:spPr>
        <p:txBody>
          <a:bodyPr anchorCtr="0" anchor="t" bIns="91425" lIns="91425" spcFirstLastPara="1" rIns="91425" wrap="square" tIns="91425">
            <a:normAutofit fontScale="92500"/>
          </a:bodyPr>
          <a:lstStyle/>
          <a:p>
            <a:pPr indent="0" lvl="0" marL="0" rtl="0" algn="l">
              <a:spcBef>
                <a:spcPts val="0"/>
              </a:spcBef>
              <a:spcAft>
                <a:spcPts val="0"/>
              </a:spcAft>
              <a:buNone/>
            </a:pPr>
            <a:r>
              <a:rPr i="1" lang="en" sz="3400">
                <a:latin typeface="EB Garamond"/>
                <a:ea typeface="EB Garamond"/>
                <a:cs typeface="EB Garamond"/>
                <a:sym typeface="EB Garamond"/>
              </a:rPr>
              <a:t>Participation in this workshop </a:t>
            </a:r>
            <a:r>
              <a:rPr b="1" i="1" lang="en" sz="3400">
                <a:solidFill>
                  <a:srgbClr val="598FCB"/>
                </a:solidFill>
                <a:latin typeface="EB Garamond"/>
                <a:ea typeface="EB Garamond"/>
                <a:cs typeface="EB Garamond"/>
                <a:sym typeface="EB Garamond"/>
              </a:rPr>
              <a:t>does not guarantee</a:t>
            </a:r>
            <a:r>
              <a:rPr i="1" lang="en" sz="3400">
                <a:latin typeface="EB Garamond"/>
                <a:ea typeface="EB Garamond"/>
                <a:cs typeface="EB Garamond"/>
                <a:sym typeface="EB Garamond"/>
              </a:rPr>
              <a:t> </a:t>
            </a:r>
            <a:endParaRPr i="1" sz="3400">
              <a:latin typeface="EB Garamond"/>
              <a:ea typeface="EB Garamond"/>
              <a:cs typeface="EB Garamond"/>
              <a:sym typeface="EB Garamond"/>
            </a:endParaRPr>
          </a:p>
          <a:p>
            <a:pPr indent="0" lvl="0" marL="0" rtl="0" algn="l">
              <a:spcBef>
                <a:spcPts val="1200"/>
              </a:spcBef>
              <a:spcAft>
                <a:spcPts val="1200"/>
              </a:spcAft>
              <a:buNone/>
            </a:pPr>
            <a:r>
              <a:rPr i="1" lang="en" sz="3400">
                <a:latin typeface="EB Garamond"/>
                <a:ea typeface="EB Garamond"/>
                <a:cs typeface="EB Garamond"/>
                <a:sym typeface="EB Garamond"/>
              </a:rPr>
              <a:t>acceptance to CAP Conference or CAPjournal.</a:t>
            </a:r>
            <a:endParaRPr i="1" sz="3400">
              <a:latin typeface="EB Garamond"/>
              <a:ea typeface="EB Garamond"/>
              <a:cs typeface="EB Garamond"/>
              <a:sym typeface="EB Garamond"/>
            </a:endParaRPr>
          </a:p>
        </p:txBody>
      </p:sp>
      <p:cxnSp>
        <p:nvCxnSpPr>
          <p:cNvPr id="131" name="Google Shape;131;p22"/>
          <p:cNvCxnSpPr/>
          <p:nvPr/>
        </p:nvCxnSpPr>
        <p:spPr>
          <a:xfrm>
            <a:off x="515550" y="4476588"/>
            <a:ext cx="8113500" cy="0"/>
          </a:xfrm>
          <a:prstGeom prst="straightConnector1">
            <a:avLst/>
          </a:prstGeom>
          <a:noFill/>
          <a:ln cap="flat" cmpd="sng" w="9525">
            <a:solidFill>
              <a:srgbClr val="000000"/>
            </a:solidFill>
            <a:prstDash val="solid"/>
            <a:round/>
            <a:headEnd len="med" w="med" type="none"/>
            <a:tailEnd len="med" w="med"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D9">
            <a:alpha val="56860"/>
          </a:srgbClr>
        </a:solidFill>
      </p:bgPr>
    </p:bg>
    <p:spTree>
      <p:nvGrpSpPr>
        <p:cNvPr id="135" name="Shape 135"/>
        <p:cNvGrpSpPr/>
        <p:nvPr/>
      </p:nvGrpSpPr>
      <p:grpSpPr>
        <a:xfrm>
          <a:off x="0" y="0"/>
          <a:ext cx="0" cy="0"/>
          <a:chOff x="0" y="0"/>
          <a:chExt cx="0" cy="0"/>
        </a:xfrm>
      </p:grpSpPr>
      <p:pic>
        <p:nvPicPr>
          <p:cNvPr id="136" name="Google Shape;136;p23" title="Points scored"/>
          <p:cNvPicPr preferRelativeResize="0"/>
          <p:nvPr/>
        </p:nvPicPr>
        <p:blipFill>
          <a:blip r:embed="rId3">
            <a:alphaModFix/>
          </a:blip>
          <a:stretch>
            <a:fillRect/>
          </a:stretch>
        </p:blipFill>
        <p:spPr>
          <a:xfrm>
            <a:off x="412836" y="0"/>
            <a:ext cx="8318328" cy="51434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D9">
            <a:alpha val="56860"/>
          </a:srgbClr>
        </a:solidFill>
      </p:bgPr>
    </p:bg>
    <p:spTree>
      <p:nvGrpSpPr>
        <p:cNvPr id="140" name="Shape 140"/>
        <p:cNvGrpSpPr/>
        <p:nvPr/>
      </p:nvGrpSpPr>
      <p:grpSpPr>
        <a:xfrm>
          <a:off x="0" y="0"/>
          <a:ext cx="0" cy="0"/>
          <a:chOff x="0" y="0"/>
          <a:chExt cx="0" cy="0"/>
        </a:xfrm>
      </p:grpSpPr>
      <p:pic>
        <p:nvPicPr>
          <p:cNvPr id="141" name="Google Shape;141;p24" title="Points scored"/>
          <p:cNvPicPr preferRelativeResize="0"/>
          <p:nvPr/>
        </p:nvPicPr>
        <p:blipFill>
          <a:blip r:embed="rId3">
            <a:alphaModFix/>
          </a:blip>
          <a:stretch>
            <a:fillRect/>
          </a:stretch>
        </p:blipFill>
        <p:spPr>
          <a:xfrm>
            <a:off x="412837" y="0"/>
            <a:ext cx="8318340" cy="51434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D9">
            <a:alpha val="56860"/>
          </a:srgbClr>
        </a:solidFill>
      </p:bgPr>
    </p:bg>
    <p:spTree>
      <p:nvGrpSpPr>
        <p:cNvPr id="145" name="Shape 145"/>
        <p:cNvGrpSpPr/>
        <p:nvPr/>
      </p:nvGrpSpPr>
      <p:grpSpPr>
        <a:xfrm>
          <a:off x="0" y="0"/>
          <a:ext cx="0" cy="0"/>
          <a:chOff x="0" y="0"/>
          <a:chExt cx="0" cy="0"/>
        </a:xfrm>
      </p:grpSpPr>
      <p:pic>
        <p:nvPicPr>
          <p:cNvPr id="146" name="Google Shape;146;p25" title="Points scored"/>
          <p:cNvPicPr preferRelativeResize="0"/>
          <p:nvPr/>
        </p:nvPicPr>
        <p:blipFill>
          <a:blip r:embed="rId3">
            <a:alphaModFix/>
          </a:blip>
          <a:stretch>
            <a:fillRect/>
          </a:stretch>
        </p:blipFill>
        <p:spPr>
          <a:xfrm>
            <a:off x="412825" y="0"/>
            <a:ext cx="8318340" cy="51434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D9">
            <a:alpha val="56860"/>
          </a:srgbClr>
        </a:solidFill>
      </p:bgPr>
    </p:bg>
    <p:spTree>
      <p:nvGrpSpPr>
        <p:cNvPr id="150" name="Shape 150"/>
        <p:cNvGrpSpPr/>
        <p:nvPr/>
      </p:nvGrpSpPr>
      <p:grpSpPr>
        <a:xfrm>
          <a:off x="0" y="0"/>
          <a:ext cx="0" cy="0"/>
          <a:chOff x="0" y="0"/>
          <a:chExt cx="0" cy="0"/>
        </a:xfrm>
      </p:grpSpPr>
      <p:sp>
        <p:nvSpPr>
          <p:cNvPr id="151" name="Google Shape;151;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Poppins"/>
                <a:ea typeface="Poppins"/>
                <a:cs typeface="Poppins"/>
                <a:sym typeface="Poppins"/>
              </a:rPr>
              <a:t>Introductions</a:t>
            </a:r>
            <a:endParaRPr>
              <a:latin typeface="Poppins"/>
              <a:ea typeface="Poppins"/>
              <a:cs typeface="Poppins"/>
              <a:sym typeface="Poppins"/>
            </a:endParaRPr>
          </a:p>
        </p:txBody>
      </p:sp>
      <p:sp>
        <p:nvSpPr>
          <p:cNvPr id="152" name="Google Shape;152;p26"/>
          <p:cNvSpPr txBox="1"/>
          <p:nvPr>
            <p:ph idx="1" type="body"/>
          </p:nvPr>
        </p:nvSpPr>
        <p:spPr>
          <a:xfrm>
            <a:off x="515550" y="1808475"/>
            <a:ext cx="4962300" cy="1877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rgbClr val="598FCB"/>
              </a:buClr>
              <a:buSzPts val="2000"/>
              <a:buFont typeface="EB Garamond"/>
              <a:buAutoNum type="arabicPeriod"/>
            </a:pPr>
            <a:r>
              <a:rPr lang="en">
                <a:latin typeface="Montserrat"/>
                <a:ea typeface="Montserrat"/>
                <a:cs typeface="Montserrat"/>
                <a:sym typeface="Montserrat"/>
              </a:rPr>
              <a:t>Name</a:t>
            </a:r>
            <a:endParaRPr>
              <a:latin typeface="Montserrat"/>
              <a:ea typeface="Montserrat"/>
              <a:cs typeface="Montserrat"/>
              <a:sym typeface="Montserrat"/>
            </a:endParaRPr>
          </a:p>
          <a:p>
            <a:pPr indent="-355600" lvl="0" marL="457200" rtl="0" algn="l">
              <a:spcBef>
                <a:spcPts val="1000"/>
              </a:spcBef>
              <a:spcAft>
                <a:spcPts val="0"/>
              </a:spcAft>
              <a:buClr>
                <a:srgbClr val="598FCB"/>
              </a:buClr>
              <a:buSzPts val="2000"/>
              <a:buFont typeface="EB Garamond"/>
              <a:buAutoNum type="arabicPeriod"/>
            </a:pPr>
            <a:r>
              <a:rPr lang="en">
                <a:latin typeface="Montserrat"/>
                <a:ea typeface="Montserrat"/>
                <a:cs typeface="Montserrat"/>
                <a:sym typeface="Montserrat"/>
              </a:rPr>
              <a:t>Affiliation/ Where you’re from</a:t>
            </a:r>
            <a:endParaRPr>
              <a:latin typeface="Montserrat"/>
              <a:ea typeface="Montserrat"/>
              <a:cs typeface="Montserrat"/>
              <a:sym typeface="Montserrat"/>
            </a:endParaRPr>
          </a:p>
          <a:p>
            <a:pPr indent="-355600" lvl="0" marL="457200" rtl="0" algn="l">
              <a:spcBef>
                <a:spcPts val="1000"/>
              </a:spcBef>
              <a:spcAft>
                <a:spcPts val="1000"/>
              </a:spcAft>
              <a:buClr>
                <a:srgbClr val="598FCB"/>
              </a:buClr>
              <a:buSzPts val="2000"/>
              <a:buFont typeface="EB Garamond"/>
              <a:buAutoNum type="arabicPeriod"/>
            </a:pPr>
            <a:r>
              <a:rPr lang="en">
                <a:latin typeface="Montserrat"/>
                <a:ea typeface="Montserrat"/>
                <a:cs typeface="Montserrat"/>
                <a:sym typeface="Montserrat"/>
              </a:rPr>
              <a:t>Read your 2 sentence description from the registration form</a:t>
            </a:r>
            <a:endParaRPr>
              <a:latin typeface="Montserrat"/>
              <a:ea typeface="Montserrat"/>
              <a:cs typeface="Montserrat"/>
              <a:sym typeface="Montserrat"/>
            </a:endParaRPr>
          </a:p>
        </p:txBody>
      </p:sp>
      <p:cxnSp>
        <p:nvCxnSpPr>
          <p:cNvPr id="153" name="Google Shape;153;p26"/>
          <p:cNvCxnSpPr/>
          <p:nvPr/>
        </p:nvCxnSpPr>
        <p:spPr>
          <a:xfrm>
            <a:off x="515550" y="4476588"/>
            <a:ext cx="8113500" cy="0"/>
          </a:xfrm>
          <a:prstGeom prst="straightConnector1">
            <a:avLst/>
          </a:prstGeom>
          <a:noFill/>
          <a:ln cap="flat" cmpd="sng" w="9525">
            <a:solidFill>
              <a:srgbClr val="000000"/>
            </a:solidFill>
            <a:prstDash val="solid"/>
            <a:round/>
            <a:headEnd len="med" w="med" type="none"/>
            <a:tailEnd len="med" w="med" type="none"/>
          </a:ln>
        </p:spPr>
      </p:cxnSp>
      <p:pic>
        <p:nvPicPr>
          <p:cNvPr id="154" name="Google Shape;154;p26"/>
          <p:cNvPicPr preferRelativeResize="0"/>
          <p:nvPr/>
        </p:nvPicPr>
        <p:blipFill rotWithShape="1">
          <a:blip r:embed="rId3">
            <a:alphaModFix/>
          </a:blip>
          <a:srcRect b="0" l="17684" r="17678" t="0"/>
          <a:stretch/>
        </p:blipFill>
        <p:spPr>
          <a:xfrm>
            <a:off x="5477851" y="1025839"/>
            <a:ext cx="3091800" cy="3091800"/>
          </a:xfrm>
          <a:prstGeom prst="ellipse">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D9">
            <a:alpha val="56860"/>
          </a:srgbClr>
        </a:solidFill>
      </p:bgPr>
    </p:bg>
    <p:spTree>
      <p:nvGrpSpPr>
        <p:cNvPr id="158" name="Shape 158"/>
        <p:cNvGrpSpPr/>
        <p:nvPr/>
      </p:nvGrpSpPr>
      <p:grpSpPr>
        <a:xfrm>
          <a:off x="0" y="0"/>
          <a:ext cx="0" cy="0"/>
          <a:chOff x="0" y="0"/>
          <a:chExt cx="0" cy="0"/>
        </a:xfrm>
      </p:grpSpPr>
      <p:sp>
        <p:nvSpPr>
          <p:cNvPr id="159" name="Google Shape;159;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Poppins"/>
                <a:ea typeface="Poppins"/>
                <a:cs typeface="Poppins"/>
                <a:sym typeface="Poppins"/>
              </a:rPr>
              <a:t>Poll: </a:t>
            </a:r>
            <a:r>
              <a:rPr lang="en">
                <a:latin typeface="Poppins"/>
                <a:ea typeface="Poppins"/>
                <a:cs typeface="Poppins"/>
                <a:sym typeface="Poppins"/>
              </a:rPr>
              <a:t>Why do we write papers?</a:t>
            </a:r>
            <a:endParaRPr>
              <a:latin typeface="Poppins"/>
              <a:ea typeface="Poppins"/>
              <a:cs typeface="Poppins"/>
              <a:sym typeface="Poppins"/>
            </a:endParaRPr>
          </a:p>
        </p:txBody>
      </p:sp>
      <p:sp>
        <p:nvSpPr>
          <p:cNvPr id="160" name="Google Shape;160;p27"/>
          <p:cNvSpPr txBox="1"/>
          <p:nvPr>
            <p:ph idx="1" type="body"/>
          </p:nvPr>
        </p:nvSpPr>
        <p:spPr>
          <a:xfrm>
            <a:off x="515250" y="1143363"/>
            <a:ext cx="8113500" cy="3207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record and Share experiences</a:t>
            </a:r>
            <a:endParaRPr sz="11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To share your research, observations and results about a particular subject</a:t>
            </a:r>
            <a:endParaRPr sz="11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To share impact of projects through number and statistics</a:t>
            </a:r>
            <a:endParaRPr sz="11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to share knowledge and skills. OR findings</a:t>
            </a:r>
            <a:endParaRPr sz="11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Brainstorm, archiving, scaling best practices</a:t>
            </a:r>
            <a:endParaRPr sz="11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We write papers to inform people of a certain subject or study</a:t>
            </a:r>
            <a:endParaRPr sz="11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To get the thoughts or experience recorded and to share and discuss with others</a:t>
            </a:r>
            <a:endParaRPr sz="11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Share new findings with the world.</a:t>
            </a:r>
            <a:endParaRPr sz="11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We write papers to transfer knowledge, inform others about our research.</a:t>
            </a:r>
            <a:endParaRPr sz="11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To share information with colleagues</a:t>
            </a:r>
            <a:endParaRPr sz="11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To share information</a:t>
            </a:r>
            <a:endParaRPr sz="11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To share experiences!</a:t>
            </a:r>
            <a:endParaRPr sz="11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To keep the record of what we do, observe and we try to come to some inferences.</a:t>
            </a:r>
            <a:endParaRPr sz="11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Because is a way to share experiences.</a:t>
            </a:r>
            <a:endParaRPr sz="11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To share our results and learn from the others.</a:t>
            </a:r>
            <a:endParaRPr sz="11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100">
                <a:solidFill>
                  <a:schemeClr val="dk1"/>
                </a:solidFill>
                <a:latin typeface="Montserrat"/>
                <a:ea typeface="Montserrat"/>
                <a:cs typeface="Montserrat"/>
                <a:sym typeface="Montserrat"/>
              </a:rPr>
              <a:t>To understand an issue/phenomenon using a specific framework</a:t>
            </a:r>
            <a:endParaRPr sz="1100">
              <a:solidFill>
                <a:schemeClr val="dk1"/>
              </a:solidFill>
              <a:latin typeface="Montserrat"/>
              <a:ea typeface="Montserrat"/>
              <a:cs typeface="Montserrat"/>
              <a:sym typeface="Montserrat"/>
            </a:endParaRPr>
          </a:p>
        </p:txBody>
      </p:sp>
      <p:cxnSp>
        <p:nvCxnSpPr>
          <p:cNvPr id="161" name="Google Shape;161;p27"/>
          <p:cNvCxnSpPr/>
          <p:nvPr/>
        </p:nvCxnSpPr>
        <p:spPr>
          <a:xfrm>
            <a:off x="515550" y="4476588"/>
            <a:ext cx="8113500" cy="0"/>
          </a:xfrm>
          <a:prstGeom prst="straightConnector1">
            <a:avLst/>
          </a:prstGeom>
          <a:noFill/>
          <a:ln cap="flat" cmpd="sng" w="9525">
            <a:solidFill>
              <a:srgbClr val="000000"/>
            </a:solidFill>
            <a:prstDash val="solid"/>
            <a:round/>
            <a:headEnd len="med" w="med" type="none"/>
            <a:tailEnd len="med" w="med"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D9">
            <a:alpha val="56860"/>
          </a:srgbClr>
        </a:solidFill>
      </p:bgPr>
    </p:bg>
    <p:spTree>
      <p:nvGrpSpPr>
        <p:cNvPr id="165" name="Shape 165"/>
        <p:cNvGrpSpPr/>
        <p:nvPr/>
      </p:nvGrpSpPr>
      <p:grpSpPr>
        <a:xfrm>
          <a:off x="0" y="0"/>
          <a:ext cx="0" cy="0"/>
          <a:chOff x="0" y="0"/>
          <a:chExt cx="0" cy="0"/>
        </a:xfrm>
      </p:grpSpPr>
      <p:sp>
        <p:nvSpPr>
          <p:cNvPr id="166" name="Google Shape;166;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Poppins"/>
                <a:ea typeface="Poppins"/>
                <a:cs typeface="Poppins"/>
                <a:sym typeface="Poppins"/>
              </a:rPr>
              <a:t>Poll: </a:t>
            </a:r>
            <a:r>
              <a:rPr lang="en">
                <a:latin typeface="Poppins"/>
                <a:ea typeface="Poppins"/>
                <a:cs typeface="Poppins"/>
                <a:sym typeface="Poppins"/>
              </a:rPr>
              <a:t>What is the function of an abstract?</a:t>
            </a:r>
            <a:endParaRPr>
              <a:latin typeface="Poppins"/>
              <a:ea typeface="Poppins"/>
              <a:cs typeface="Poppins"/>
              <a:sym typeface="Poppins"/>
            </a:endParaRPr>
          </a:p>
        </p:txBody>
      </p:sp>
      <p:sp>
        <p:nvSpPr>
          <p:cNvPr id="167" name="Google Shape;167;p28"/>
          <p:cNvSpPr txBox="1"/>
          <p:nvPr>
            <p:ph idx="1" type="body"/>
          </p:nvPr>
        </p:nvSpPr>
        <p:spPr>
          <a:xfrm>
            <a:off x="515250" y="1232163"/>
            <a:ext cx="8113500" cy="303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000000"/>
                </a:solidFill>
                <a:latin typeface="Montserrat"/>
                <a:ea typeface="Montserrat"/>
                <a:cs typeface="Montserrat"/>
                <a:sym typeface="Montserrat"/>
              </a:rPr>
              <a:t>To tell about the research</a:t>
            </a:r>
            <a:endParaRPr sz="1200">
              <a:solidFill>
                <a:srgbClr val="000000"/>
              </a:solidFill>
              <a:latin typeface="Montserrat"/>
              <a:ea typeface="Montserrat"/>
              <a:cs typeface="Montserrat"/>
              <a:sym typeface="Montserrat"/>
            </a:endParaRPr>
          </a:p>
          <a:p>
            <a:pPr indent="0" lvl="0" marL="0" rtl="0" algn="l">
              <a:spcBef>
                <a:spcPts val="0"/>
              </a:spcBef>
              <a:spcAft>
                <a:spcPts val="0"/>
              </a:spcAft>
              <a:buNone/>
            </a:pPr>
            <a:r>
              <a:rPr lang="en" sz="1200">
                <a:solidFill>
                  <a:srgbClr val="000000"/>
                </a:solidFill>
                <a:latin typeface="Montserrat"/>
                <a:ea typeface="Montserrat"/>
                <a:cs typeface="Montserrat"/>
                <a:sym typeface="Montserrat"/>
              </a:rPr>
              <a:t>To summarize the content of a paper or talk</a:t>
            </a:r>
            <a:endParaRPr sz="1200">
              <a:solidFill>
                <a:srgbClr val="000000"/>
              </a:solidFill>
              <a:latin typeface="Montserrat"/>
              <a:ea typeface="Montserrat"/>
              <a:cs typeface="Montserrat"/>
              <a:sym typeface="Montserrat"/>
            </a:endParaRPr>
          </a:p>
          <a:p>
            <a:pPr indent="0" lvl="0" marL="0" rtl="0" algn="l">
              <a:spcBef>
                <a:spcPts val="0"/>
              </a:spcBef>
              <a:spcAft>
                <a:spcPts val="0"/>
              </a:spcAft>
              <a:buNone/>
            </a:pPr>
            <a:r>
              <a:rPr lang="en" sz="1200">
                <a:solidFill>
                  <a:srgbClr val="000000"/>
                </a:solidFill>
                <a:latin typeface="Montserrat"/>
                <a:ea typeface="Montserrat"/>
                <a:cs typeface="Montserrat"/>
                <a:sym typeface="Montserrat"/>
              </a:rPr>
              <a:t>To summarise the objective, the methods or conduction and the results</a:t>
            </a:r>
            <a:endParaRPr sz="1200">
              <a:solidFill>
                <a:srgbClr val="000000"/>
              </a:solidFill>
              <a:latin typeface="Montserrat"/>
              <a:ea typeface="Montserrat"/>
              <a:cs typeface="Montserrat"/>
              <a:sym typeface="Montserrat"/>
            </a:endParaRPr>
          </a:p>
          <a:p>
            <a:pPr indent="0" lvl="0" marL="0" rtl="0" algn="l">
              <a:spcBef>
                <a:spcPts val="0"/>
              </a:spcBef>
              <a:spcAft>
                <a:spcPts val="0"/>
              </a:spcAft>
              <a:buNone/>
            </a:pPr>
            <a:r>
              <a:rPr lang="en" sz="1200">
                <a:solidFill>
                  <a:srgbClr val="000000"/>
                </a:solidFill>
                <a:latin typeface="Montserrat"/>
                <a:ea typeface="Montserrat"/>
                <a:cs typeface="Montserrat"/>
                <a:sym typeface="Montserrat"/>
              </a:rPr>
              <a:t>To market the entire work in a few words</a:t>
            </a:r>
            <a:endParaRPr sz="1200">
              <a:solidFill>
                <a:srgbClr val="000000"/>
              </a:solidFill>
              <a:latin typeface="Montserrat"/>
              <a:ea typeface="Montserrat"/>
              <a:cs typeface="Montserrat"/>
              <a:sym typeface="Montserrat"/>
            </a:endParaRPr>
          </a:p>
          <a:p>
            <a:pPr indent="0" lvl="0" marL="0" rtl="0" algn="l">
              <a:spcBef>
                <a:spcPts val="0"/>
              </a:spcBef>
              <a:spcAft>
                <a:spcPts val="0"/>
              </a:spcAft>
              <a:buNone/>
            </a:pPr>
            <a:r>
              <a:rPr lang="en" sz="1200">
                <a:solidFill>
                  <a:srgbClr val="000000"/>
                </a:solidFill>
                <a:latin typeface="Montserrat"/>
                <a:ea typeface="Montserrat"/>
                <a:cs typeface="Montserrat"/>
                <a:sym typeface="Montserrat"/>
              </a:rPr>
              <a:t>To introduce your ideas in a written form.</a:t>
            </a:r>
            <a:endParaRPr sz="1200">
              <a:solidFill>
                <a:srgbClr val="000000"/>
              </a:solidFill>
              <a:latin typeface="Montserrat"/>
              <a:ea typeface="Montserrat"/>
              <a:cs typeface="Montserrat"/>
              <a:sym typeface="Montserrat"/>
            </a:endParaRPr>
          </a:p>
          <a:p>
            <a:pPr indent="0" lvl="0" marL="0" rtl="0" algn="l">
              <a:spcBef>
                <a:spcPts val="0"/>
              </a:spcBef>
              <a:spcAft>
                <a:spcPts val="0"/>
              </a:spcAft>
              <a:buNone/>
            </a:pPr>
            <a:r>
              <a:rPr lang="en" sz="1200">
                <a:solidFill>
                  <a:srgbClr val="000000"/>
                </a:solidFill>
                <a:latin typeface="Montserrat"/>
                <a:ea typeface="Montserrat"/>
                <a:cs typeface="Montserrat"/>
                <a:sym typeface="Montserrat"/>
              </a:rPr>
              <a:t>To briefly introduce or give a flavour of the work you've done</a:t>
            </a:r>
            <a:endParaRPr sz="1200">
              <a:solidFill>
                <a:srgbClr val="000000"/>
              </a:solidFill>
              <a:latin typeface="Montserrat"/>
              <a:ea typeface="Montserrat"/>
              <a:cs typeface="Montserrat"/>
              <a:sym typeface="Montserrat"/>
            </a:endParaRPr>
          </a:p>
          <a:p>
            <a:pPr indent="0" lvl="0" marL="0" rtl="0" algn="l">
              <a:spcBef>
                <a:spcPts val="0"/>
              </a:spcBef>
              <a:spcAft>
                <a:spcPts val="0"/>
              </a:spcAft>
              <a:buNone/>
            </a:pPr>
            <a:r>
              <a:rPr lang="en" sz="1200">
                <a:solidFill>
                  <a:srgbClr val="000000"/>
                </a:solidFill>
                <a:latin typeface="Montserrat"/>
                <a:ea typeface="Montserrat"/>
                <a:cs typeface="Montserrat"/>
                <a:sym typeface="Montserrat"/>
              </a:rPr>
              <a:t>Summary of the Paper</a:t>
            </a:r>
            <a:endParaRPr sz="1200">
              <a:solidFill>
                <a:srgbClr val="000000"/>
              </a:solidFill>
              <a:latin typeface="Montserrat"/>
              <a:ea typeface="Montserrat"/>
              <a:cs typeface="Montserrat"/>
              <a:sym typeface="Montserrat"/>
            </a:endParaRPr>
          </a:p>
          <a:p>
            <a:pPr indent="0" lvl="0" marL="0" rtl="0" algn="l">
              <a:spcBef>
                <a:spcPts val="0"/>
              </a:spcBef>
              <a:spcAft>
                <a:spcPts val="0"/>
              </a:spcAft>
              <a:buNone/>
            </a:pPr>
            <a:r>
              <a:rPr lang="en" sz="1200">
                <a:solidFill>
                  <a:srgbClr val="000000"/>
                </a:solidFill>
                <a:latin typeface="Montserrat"/>
                <a:ea typeface="Montserrat"/>
                <a:cs typeface="Montserrat"/>
                <a:sym typeface="Montserrat"/>
              </a:rPr>
              <a:t>Summary of paper</a:t>
            </a:r>
            <a:endParaRPr sz="1200">
              <a:solidFill>
                <a:srgbClr val="000000"/>
              </a:solidFill>
              <a:latin typeface="Montserrat"/>
              <a:ea typeface="Montserrat"/>
              <a:cs typeface="Montserrat"/>
              <a:sym typeface="Montserrat"/>
            </a:endParaRPr>
          </a:p>
          <a:p>
            <a:pPr indent="0" lvl="0" marL="0" rtl="0" algn="l">
              <a:spcBef>
                <a:spcPts val="0"/>
              </a:spcBef>
              <a:spcAft>
                <a:spcPts val="0"/>
              </a:spcAft>
              <a:buNone/>
            </a:pPr>
            <a:r>
              <a:rPr lang="en" sz="1200">
                <a:solidFill>
                  <a:srgbClr val="000000"/>
                </a:solidFill>
                <a:latin typeface="Montserrat"/>
                <a:ea typeface="Montserrat"/>
                <a:cs typeface="Montserrat"/>
                <a:sym typeface="Montserrat"/>
              </a:rPr>
              <a:t>Sharing the primary idea of a project</a:t>
            </a:r>
            <a:endParaRPr sz="1200">
              <a:solidFill>
                <a:srgbClr val="000000"/>
              </a:solidFill>
              <a:latin typeface="Montserrat"/>
              <a:ea typeface="Montserrat"/>
              <a:cs typeface="Montserrat"/>
              <a:sym typeface="Montserrat"/>
            </a:endParaRPr>
          </a:p>
          <a:p>
            <a:pPr indent="0" lvl="0" marL="0" rtl="0" algn="l">
              <a:spcBef>
                <a:spcPts val="0"/>
              </a:spcBef>
              <a:spcAft>
                <a:spcPts val="0"/>
              </a:spcAft>
              <a:buNone/>
            </a:pPr>
            <a:r>
              <a:rPr lang="en" sz="1200">
                <a:solidFill>
                  <a:srgbClr val="000000"/>
                </a:solidFill>
                <a:latin typeface="Montserrat"/>
                <a:ea typeface="Montserrat"/>
                <a:cs typeface="Montserrat"/>
                <a:sym typeface="Montserrat"/>
              </a:rPr>
              <a:t>Abstract is the summary of the study including the purpose and its methodologies and results</a:t>
            </a:r>
            <a:endParaRPr sz="1200">
              <a:solidFill>
                <a:srgbClr val="000000"/>
              </a:solidFill>
              <a:latin typeface="Montserrat"/>
              <a:ea typeface="Montserrat"/>
              <a:cs typeface="Montserrat"/>
              <a:sym typeface="Montserrat"/>
            </a:endParaRPr>
          </a:p>
          <a:p>
            <a:pPr indent="0" lvl="0" marL="0" rtl="0" algn="l">
              <a:spcBef>
                <a:spcPts val="0"/>
              </a:spcBef>
              <a:spcAft>
                <a:spcPts val="0"/>
              </a:spcAft>
              <a:buNone/>
            </a:pPr>
            <a:r>
              <a:rPr lang="en" sz="1200">
                <a:solidFill>
                  <a:srgbClr val="000000"/>
                </a:solidFill>
                <a:latin typeface="Montserrat"/>
                <a:ea typeface="Montserrat"/>
                <a:cs typeface="Montserrat"/>
                <a:sym typeface="Montserrat"/>
              </a:rPr>
              <a:t>To write an overview of the study/paper.</a:t>
            </a:r>
            <a:endParaRPr sz="1200">
              <a:solidFill>
                <a:srgbClr val="000000"/>
              </a:solidFill>
              <a:latin typeface="Montserrat"/>
              <a:ea typeface="Montserrat"/>
              <a:cs typeface="Montserrat"/>
              <a:sym typeface="Montserrat"/>
            </a:endParaRPr>
          </a:p>
          <a:p>
            <a:pPr indent="0" lvl="0" marL="0" rtl="0" algn="l">
              <a:spcBef>
                <a:spcPts val="0"/>
              </a:spcBef>
              <a:spcAft>
                <a:spcPts val="0"/>
              </a:spcAft>
              <a:buNone/>
            </a:pPr>
            <a:r>
              <a:rPr lang="en" sz="1200">
                <a:solidFill>
                  <a:srgbClr val="000000"/>
                </a:solidFill>
                <a:latin typeface="Montserrat"/>
                <a:ea typeface="Montserrat"/>
                <a:cs typeface="Montserrat"/>
                <a:sym typeface="Montserrat"/>
              </a:rPr>
              <a:t>To get a glimpse of the work</a:t>
            </a:r>
            <a:endParaRPr sz="1200">
              <a:solidFill>
                <a:srgbClr val="000000"/>
              </a:solidFill>
              <a:latin typeface="Montserrat"/>
              <a:ea typeface="Montserrat"/>
              <a:cs typeface="Montserrat"/>
              <a:sym typeface="Montserrat"/>
            </a:endParaRPr>
          </a:p>
          <a:p>
            <a:pPr indent="0" lvl="0" marL="0" rtl="0" algn="l">
              <a:spcBef>
                <a:spcPts val="0"/>
              </a:spcBef>
              <a:spcAft>
                <a:spcPts val="0"/>
              </a:spcAft>
              <a:buNone/>
            </a:pPr>
            <a:r>
              <a:rPr lang="en" sz="1200">
                <a:solidFill>
                  <a:srgbClr val="000000"/>
                </a:solidFill>
                <a:latin typeface="Montserrat"/>
                <a:ea typeface="Montserrat"/>
                <a:cs typeface="Montserrat"/>
                <a:sym typeface="Montserrat"/>
              </a:rPr>
              <a:t>To be checked with standards</a:t>
            </a:r>
            <a:endParaRPr sz="1200">
              <a:solidFill>
                <a:srgbClr val="000000"/>
              </a:solidFill>
              <a:latin typeface="Montserrat"/>
              <a:ea typeface="Montserrat"/>
              <a:cs typeface="Montserrat"/>
              <a:sym typeface="Montserrat"/>
            </a:endParaRPr>
          </a:p>
          <a:p>
            <a:pPr indent="0" lvl="0" marL="0" rtl="0" algn="l">
              <a:spcBef>
                <a:spcPts val="0"/>
              </a:spcBef>
              <a:spcAft>
                <a:spcPts val="0"/>
              </a:spcAft>
              <a:buNone/>
            </a:pPr>
            <a:r>
              <a:rPr lang="en" sz="1200">
                <a:solidFill>
                  <a:srgbClr val="000000"/>
                </a:solidFill>
                <a:latin typeface="Montserrat"/>
                <a:ea typeface="Montserrat"/>
                <a:cs typeface="Montserrat"/>
                <a:sym typeface="Montserrat"/>
              </a:rPr>
              <a:t>Abstracts provide a sneak peek of the study</a:t>
            </a:r>
            <a:endParaRPr/>
          </a:p>
        </p:txBody>
      </p:sp>
      <p:cxnSp>
        <p:nvCxnSpPr>
          <p:cNvPr id="168" name="Google Shape;168;p28"/>
          <p:cNvCxnSpPr/>
          <p:nvPr/>
        </p:nvCxnSpPr>
        <p:spPr>
          <a:xfrm>
            <a:off x="515550" y="4476588"/>
            <a:ext cx="8113500" cy="0"/>
          </a:xfrm>
          <a:prstGeom prst="straightConnector1">
            <a:avLst/>
          </a:prstGeom>
          <a:noFill/>
          <a:ln cap="flat" cmpd="sng" w="9525">
            <a:solidFill>
              <a:srgbClr val="000000"/>
            </a:solidFill>
            <a:prstDash val="solid"/>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D9">
            <a:alpha val="56860"/>
          </a:srgbClr>
        </a:solidFill>
      </p:bgPr>
    </p:bg>
    <p:spTree>
      <p:nvGrpSpPr>
        <p:cNvPr id="172" name="Shape 172"/>
        <p:cNvGrpSpPr/>
        <p:nvPr/>
      </p:nvGrpSpPr>
      <p:grpSpPr>
        <a:xfrm>
          <a:off x="0" y="0"/>
          <a:ext cx="0" cy="0"/>
          <a:chOff x="0" y="0"/>
          <a:chExt cx="0" cy="0"/>
        </a:xfrm>
      </p:grpSpPr>
      <p:sp>
        <p:nvSpPr>
          <p:cNvPr id="173" name="Google Shape;173;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Poppins"/>
                <a:ea typeface="Poppins"/>
                <a:cs typeface="Poppins"/>
                <a:sym typeface="Poppins"/>
              </a:rPr>
              <a:t>Types of Abstracts - CAP</a:t>
            </a:r>
            <a:endParaRPr>
              <a:latin typeface="Poppins"/>
              <a:ea typeface="Poppins"/>
              <a:cs typeface="Poppins"/>
              <a:sym typeface="Poppins"/>
            </a:endParaRPr>
          </a:p>
        </p:txBody>
      </p:sp>
      <p:sp>
        <p:nvSpPr>
          <p:cNvPr id="174" name="Google Shape;174;p29"/>
          <p:cNvSpPr txBox="1"/>
          <p:nvPr>
            <p:ph idx="1" type="body"/>
          </p:nvPr>
        </p:nvSpPr>
        <p:spPr>
          <a:xfrm>
            <a:off x="515550" y="1163175"/>
            <a:ext cx="7521300" cy="31680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i="1" lang="en" sz="2100">
                <a:solidFill>
                  <a:srgbClr val="598FCB"/>
                </a:solidFill>
                <a:latin typeface="EB Garamond"/>
                <a:ea typeface="EB Garamond"/>
                <a:cs typeface="EB Garamond"/>
                <a:sym typeface="EB Garamond"/>
              </a:rPr>
              <a:t>Best Practices:</a:t>
            </a:r>
            <a:r>
              <a:rPr lang="en">
                <a:solidFill>
                  <a:schemeClr val="dk1"/>
                </a:solidFill>
                <a:latin typeface="Montserrat"/>
                <a:ea typeface="Montserrat"/>
                <a:cs typeface="Montserrat"/>
                <a:sym typeface="Montserrat"/>
              </a:rPr>
              <a:t> </a:t>
            </a:r>
            <a:r>
              <a:rPr lang="en" sz="1500">
                <a:solidFill>
                  <a:schemeClr val="dk1"/>
                </a:solidFill>
                <a:latin typeface="Montserrat"/>
                <a:ea typeface="Montserrat"/>
                <a:cs typeface="Montserrat"/>
                <a:sym typeface="Montserrat"/>
              </a:rPr>
              <a:t>Based on lessons learnt, these are a set of guidelines or tips for engaging with a certain audience or running a programme.</a:t>
            </a:r>
            <a:endParaRPr sz="1500">
              <a:solidFill>
                <a:schemeClr val="dk1"/>
              </a:solidFill>
              <a:latin typeface="Montserrat"/>
              <a:ea typeface="Montserrat"/>
              <a:cs typeface="Montserrat"/>
              <a:sym typeface="Montserrat"/>
            </a:endParaRPr>
          </a:p>
          <a:p>
            <a:pPr indent="0" lvl="0" marL="0" rtl="0" algn="l">
              <a:spcBef>
                <a:spcPts val="1200"/>
              </a:spcBef>
              <a:spcAft>
                <a:spcPts val="0"/>
              </a:spcAft>
              <a:buNone/>
            </a:pPr>
            <a:r>
              <a:rPr i="1" lang="en" sz="2100">
                <a:solidFill>
                  <a:srgbClr val="598FCB"/>
                </a:solidFill>
                <a:latin typeface="EB Garamond"/>
                <a:ea typeface="EB Garamond"/>
                <a:cs typeface="EB Garamond"/>
                <a:sym typeface="EB Garamond"/>
              </a:rPr>
              <a:t>How to’s:</a:t>
            </a:r>
            <a:r>
              <a:rPr lang="en">
                <a:solidFill>
                  <a:schemeClr val="dk1"/>
                </a:solidFill>
                <a:latin typeface="Montserrat"/>
                <a:ea typeface="Montserrat"/>
                <a:cs typeface="Montserrat"/>
                <a:sym typeface="Montserrat"/>
              </a:rPr>
              <a:t> </a:t>
            </a:r>
            <a:r>
              <a:rPr lang="en" sz="1500">
                <a:solidFill>
                  <a:schemeClr val="dk1"/>
                </a:solidFill>
                <a:latin typeface="Montserrat"/>
                <a:ea typeface="Montserrat"/>
                <a:cs typeface="Montserrat"/>
                <a:sym typeface="Montserrat"/>
              </a:rPr>
              <a:t>This type of article features instructions for how to set up or operate a particular kind of programme (e.g., astronomy camp, art-science collaboration), use a specific tool or implement a technique.</a:t>
            </a:r>
            <a:endParaRPr sz="1500">
              <a:solidFill>
                <a:schemeClr val="dk1"/>
              </a:solidFill>
              <a:latin typeface="Montserrat"/>
              <a:ea typeface="Montserrat"/>
              <a:cs typeface="Montserrat"/>
              <a:sym typeface="Montserrat"/>
            </a:endParaRPr>
          </a:p>
          <a:p>
            <a:pPr indent="0" lvl="0" marL="0" rtl="0" algn="l">
              <a:spcBef>
                <a:spcPts val="1200"/>
              </a:spcBef>
              <a:spcAft>
                <a:spcPts val="0"/>
              </a:spcAft>
              <a:buNone/>
            </a:pPr>
            <a:r>
              <a:rPr i="1" lang="en" sz="2100">
                <a:solidFill>
                  <a:srgbClr val="598FCB"/>
                </a:solidFill>
                <a:latin typeface="EB Garamond"/>
                <a:ea typeface="EB Garamond"/>
                <a:cs typeface="EB Garamond"/>
                <a:sym typeface="EB Garamond"/>
              </a:rPr>
              <a:t>Reports:</a:t>
            </a:r>
            <a:r>
              <a:rPr lang="en" sz="1500">
                <a:solidFill>
                  <a:schemeClr val="dk1"/>
                </a:solidFill>
                <a:latin typeface="Montserrat"/>
                <a:ea typeface="Montserrat"/>
                <a:cs typeface="Montserrat"/>
                <a:sym typeface="Montserrat"/>
              </a:rPr>
              <a:t> Project, programme, or initiative reports present a description of the project, programme, or initiative. These articles must include a detailed analysis of lessons learnt and/or how the community can benefit from your experiences.</a:t>
            </a:r>
            <a:endParaRPr sz="1500">
              <a:solidFill>
                <a:schemeClr val="dk1"/>
              </a:solidFill>
              <a:latin typeface="Montserrat"/>
              <a:ea typeface="Montserrat"/>
              <a:cs typeface="Montserrat"/>
              <a:sym typeface="Montserrat"/>
            </a:endParaRPr>
          </a:p>
          <a:p>
            <a:pPr indent="0" lvl="0" marL="0" rtl="0" algn="l">
              <a:spcBef>
                <a:spcPts val="1200"/>
              </a:spcBef>
              <a:spcAft>
                <a:spcPts val="1200"/>
              </a:spcAft>
              <a:buNone/>
            </a:pPr>
            <a:r>
              <a:rPr i="1" lang="en" sz="2050">
                <a:solidFill>
                  <a:srgbClr val="598FCB"/>
                </a:solidFill>
                <a:latin typeface="EB Garamond"/>
                <a:ea typeface="EB Garamond"/>
                <a:cs typeface="EB Garamond"/>
                <a:sym typeface="EB Garamond"/>
              </a:rPr>
              <a:t>Research:</a:t>
            </a:r>
            <a:r>
              <a:rPr lang="en" sz="2050">
                <a:solidFill>
                  <a:schemeClr val="dk1"/>
                </a:solidFill>
                <a:latin typeface="Montserrat"/>
                <a:ea typeface="Montserrat"/>
                <a:cs typeface="Montserrat"/>
                <a:sym typeface="Montserrat"/>
              </a:rPr>
              <a:t> </a:t>
            </a:r>
            <a:r>
              <a:rPr lang="en" sz="1500">
                <a:solidFill>
                  <a:schemeClr val="dk1"/>
                </a:solidFill>
                <a:latin typeface="Montserrat"/>
                <a:ea typeface="Montserrat"/>
                <a:cs typeface="Montserrat"/>
                <a:sym typeface="Montserrat"/>
              </a:rPr>
              <a:t>Research articles include some form of data (e.g., surveys or interviews), an analysis of that data, and some discussion of its implications. This includes programmes that have undergone evaluation.</a:t>
            </a:r>
            <a:endParaRPr sz="1500">
              <a:solidFill>
                <a:schemeClr val="dk1"/>
              </a:solidFill>
              <a:latin typeface="Montserrat"/>
              <a:ea typeface="Montserrat"/>
              <a:cs typeface="Montserrat"/>
              <a:sym typeface="Montserrat"/>
            </a:endParaRPr>
          </a:p>
        </p:txBody>
      </p:sp>
      <p:cxnSp>
        <p:nvCxnSpPr>
          <p:cNvPr id="175" name="Google Shape;175;p29"/>
          <p:cNvCxnSpPr/>
          <p:nvPr/>
        </p:nvCxnSpPr>
        <p:spPr>
          <a:xfrm>
            <a:off x="515550" y="4476588"/>
            <a:ext cx="8113500" cy="0"/>
          </a:xfrm>
          <a:prstGeom prst="straightConnector1">
            <a:avLst/>
          </a:prstGeom>
          <a:noFill/>
          <a:ln cap="flat" cmpd="sng" w="9525">
            <a:solidFill>
              <a:srgbClr val="000000"/>
            </a:solidFill>
            <a:prstDash val="solid"/>
            <a:round/>
            <a:headEnd len="med" w="med" type="none"/>
            <a:tailEnd len="med" w="med"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D9">
            <a:alpha val="56860"/>
          </a:srgbClr>
        </a:solidFill>
      </p:bgPr>
    </p:bg>
    <p:spTree>
      <p:nvGrpSpPr>
        <p:cNvPr id="179" name="Shape 179"/>
        <p:cNvGrpSpPr/>
        <p:nvPr/>
      </p:nvGrpSpPr>
      <p:grpSpPr>
        <a:xfrm>
          <a:off x="0" y="0"/>
          <a:ext cx="0" cy="0"/>
          <a:chOff x="0" y="0"/>
          <a:chExt cx="0" cy="0"/>
        </a:xfrm>
      </p:grpSpPr>
      <p:sp>
        <p:nvSpPr>
          <p:cNvPr id="180" name="Google Shape;180;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Poppins"/>
                <a:ea typeface="Poppins"/>
                <a:cs typeface="Poppins"/>
                <a:sym typeface="Poppins"/>
              </a:rPr>
              <a:t>Types of Abstracts</a:t>
            </a:r>
            <a:endParaRPr>
              <a:latin typeface="Poppins"/>
              <a:ea typeface="Poppins"/>
              <a:cs typeface="Poppins"/>
              <a:sym typeface="Poppins"/>
            </a:endParaRPr>
          </a:p>
        </p:txBody>
      </p:sp>
      <p:sp>
        <p:nvSpPr>
          <p:cNvPr id="181" name="Google Shape;181;p30"/>
          <p:cNvSpPr txBox="1"/>
          <p:nvPr>
            <p:ph idx="1" type="body"/>
          </p:nvPr>
        </p:nvSpPr>
        <p:spPr>
          <a:xfrm>
            <a:off x="515550" y="1163175"/>
            <a:ext cx="7521300" cy="31680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i="1" lang="en" sz="2100">
                <a:solidFill>
                  <a:srgbClr val="598FCB"/>
                </a:solidFill>
                <a:latin typeface="EB Garamond"/>
                <a:ea typeface="EB Garamond"/>
                <a:cs typeface="EB Garamond"/>
                <a:sym typeface="EB Garamond"/>
              </a:rPr>
              <a:t>Descriptive:</a:t>
            </a:r>
            <a:endParaRPr i="1" sz="2100">
              <a:solidFill>
                <a:srgbClr val="598FCB"/>
              </a:solidFill>
              <a:latin typeface="EB Garamond"/>
              <a:ea typeface="EB Garamond"/>
              <a:cs typeface="EB Garamond"/>
              <a:sym typeface="EB Garamond"/>
            </a:endParaRPr>
          </a:p>
          <a:p>
            <a:pPr indent="0" lvl="0" marL="457200" rtl="0" algn="l">
              <a:spcBef>
                <a:spcPts val="1200"/>
              </a:spcBef>
              <a:spcAft>
                <a:spcPts val="0"/>
              </a:spcAft>
              <a:buNone/>
            </a:pPr>
            <a:r>
              <a:rPr lang="en">
                <a:latin typeface="Montserrat"/>
                <a:ea typeface="Montserrat"/>
                <a:cs typeface="Montserrat"/>
                <a:sym typeface="Montserrat"/>
              </a:rPr>
              <a:t>Typically about 100-150 words, these abstracts describe a source of information or resource (</a:t>
            </a:r>
            <a:r>
              <a:rPr lang="en">
                <a:latin typeface="Montserrat"/>
                <a:ea typeface="Montserrat"/>
                <a:cs typeface="Montserrat"/>
                <a:sym typeface="Montserrat"/>
              </a:rPr>
              <a:t>e</a:t>
            </a:r>
            <a:r>
              <a:rPr lang="en">
                <a:latin typeface="Montserrat"/>
                <a:ea typeface="Montserrat"/>
                <a:cs typeface="Montserrat"/>
                <a:sym typeface="Montserrat"/>
              </a:rPr>
              <a:t>.g., </a:t>
            </a:r>
            <a:r>
              <a:rPr lang="en">
                <a:solidFill>
                  <a:srgbClr val="598FCB"/>
                </a:solidFill>
                <a:latin typeface="Montserrat"/>
                <a:ea typeface="Montserrat"/>
                <a:cs typeface="Montserrat"/>
                <a:sym typeface="Montserrat"/>
              </a:rPr>
              <a:t>How to’s and Best Practices</a:t>
            </a:r>
            <a:r>
              <a:rPr lang="en">
                <a:latin typeface="Montserrat"/>
                <a:ea typeface="Montserrat"/>
                <a:cs typeface="Montserrat"/>
                <a:sym typeface="Montserrat"/>
              </a:rPr>
              <a:t>).</a:t>
            </a:r>
            <a:endParaRPr>
              <a:latin typeface="Montserrat"/>
              <a:ea typeface="Montserrat"/>
              <a:cs typeface="Montserrat"/>
              <a:sym typeface="Montserrat"/>
            </a:endParaRPr>
          </a:p>
          <a:p>
            <a:pPr indent="0" lvl="0" marL="0" rtl="0" algn="l">
              <a:spcBef>
                <a:spcPts val="1200"/>
              </a:spcBef>
              <a:spcAft>
                <a:spcPts val="0"/>
              </a:spcAft>
              <a:buNone/>
            </a:pPr>
            <a:r>
              <a:rPr i="1" lang="en" sz="2100">
                <a:solidFill>
                  <a:srgbClr val="598FCB"/>
                </a:solidFill>
                <a:latin typeface="EB Garamond"/>
                <a:ea typeface="EB Garamond"/>
                <a:cs typeface="EB Garamond"/>
                <a:sym typeface="EB Garamond"/>
              </a:rPr>
              <a:t>Informative:</a:t>
            </a:r>
            <a:endParaRPr i="1" sz="2100">
              <a:solidFill>
                <a:srgbClr val="598FCB"/>
              </a:solidFill>
              <a:latin typeface="EB Garamond"/>
              <a:ea typeface="EB Garamond"/>
              <a:cs typeface="EB Garamond"/>
              <a:sym typeface="EB Garamond"/>
            </a:endParaRPr>
          </a:p>
          <a:p>
            <a:pPr indent="0" lvl="0" marL="457200" rtl="0" algn="l">
              <a:spcBef>
                <a:spcPts val="1200"/>
              </a:spcBef>
              <a:spcAft>
                <a:spcPts val="1200"/>
              </a:spcAft>
              <a:buNone/>
            </a:pPr>
            <a:r>
              <a:rPr lang="en">
                <a:latin typeface="Montserrat"/>
                <a:ea typeface="Montserrat"/>
                <a:cs typeface="Montserrat"/>
                <a:sym typeface="Montserrat"/>
              </a:rPr>
              <a:t>Often a bit longer at 250-300 words, these abstracts describe all the major details necessary to understand how a study was conducted or a project was done (</a:t>
            </a:r>
            <a:r>
              <a:rPr lang="en">
                <a:latin typeface="Montserrat"/>
                <a:ea typeface="Montserrat"/>
                <a:cs typeface="Montserrat"/>
                <a:sym typeface="Montserrat"/>
              </a:rPr>
              <a:t>e</a:t>
            </a:r>
            <a:r>
              <a:rPr lang="en">
                <a:latin typeface="Montserrat"/>
                <a:ea typeface="Montserrat"/>
                <a:cs typeface="Montserrat"/>
                <a:sym typeface="Montserrat"/>
              </a:rPr>
              <a:t>.g., </a:t>
            </a:r>
            <a:r>
              <a:rPr lang="en">
                <a:solidFill>
                  <a:srgbClr val="598FCB"/>
                </a:solidFill>
                <a:latin typeface="Montserrat"/>
                <a:ea typeface="Montserrat"/>
                <a:cs typeface="Montserrat"/>
                <a:sym typeface="Montserrat"/>
              </a:rPr>
              <a:t>Reports and Research</a:t>
            </a:r>
            <a:r>
              <a:rPr lang="en">
                <a:latin typeface="Montserrat"/>
                <a:ea typeface="Montserrat"/>
                <a:cs typeface="Montserrat"/>
                <a:sym typeface="Montserrat"/>
              </a:rPr>
              <a:t>).</a:t>
            </a:r>
            <a:endParaRPr>
              <a:latin typeface="Montserrat"/>
              <a:ea typeface="Montserrat"/>
              <a:cs typeface="Montserrat"/>
              <a:sym typeface="Montserrat"/>
            </a:endParaRPr>
          </a:p>
        </p:txBody>
      </p:sp>
      <p:cxnSp>
        <p:nvCxnSpPr>
          <p:cNvPr id="182" name="Google Shape;182;p30"/>
          <p:cNvCxnSpPr/>
          <p:nvPr/>
        </p:nvCxnSpPr>
        <p:spPr>
          <a:xfrm>
            <a:off x="515550" y="4476588"/>
            <a:ext cx="8113500" cy="0"/>
          </a:xfrm>
          <a:prstGeom prst="straightConnector1">
            <a:avLst/>
          </a:prstGeom>
          <a:noFill/>
          <a:ln cap="flat" cmpd="sng" w="9525">
            <a:solidFill>
              <a:srgbClr val="000000"/>
            </a:solidFill>
            <a:prstDash val="solid"/>
            <a:round/>
            <a:headEnd len="med" w="med" type="none"/>
            <a:tailEnd len="med" w="med"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D9">
            <a:alpha val="56860"/>
          </a:srgbClr>
        </a:solidFill>
      </p:bgPr>
    </p:bg>
    <p:spTree>
      <p:nvGrpSpPr>
        <p:cNvPr id="186" name="Shape 186"/>
        <p:cNvGrpSpPr/>
        <p:nvPr/>
      </p:nvGrpSpPr>
      <p:grpSpPr>
        <a:xfrm>
          <a:off x="0" y="0"/>
          <a:ext cx="0" cy="0"/>
          <a:chOff x="0" y="0"/>
          <a:chExt cx="0" cy="0"/>
        </a:xfrm>
      </p:grpSpPr>
      <p:sp>
        <p:nvSpPr>
          <p:cNvPr id="187" name="Google Shape;187;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Poppins"/>
                <a:ea typeface="Poppins"/>
                <a:cs typeface="Poppins"/>
                <a:sym typeface="Poppins"/>
              </a:rPr>
              <a:t>Anatomy: </a:t>
            </a:r>
            <a:r>
              <a:rPr lang="en">
                <a:latin typeface="Poppins"/>
                <a:ea typeface="Poppins"/>
                <a:cs typeface="Poppins"/>
                <a:sym typeface="Poppins"/>
              </a:rPr>
              <a:t>Descriptive Abstract </a:t>
            </a:r>
            <a:endParaRPr>
              <a:latin typeface="Poppins"/>
              <a:ea typeface="Poppins"/>
              <a:cs typeface="Poppins"/>
              <a:sym typeface="Poppins"/>
            </a:endParaRPr>
          </a:p>
        </p:txBody>
      </p:sp>
      <p:sp>
        <p:nvSpPr>
          <p:cNvPr id="188" name="Google Shape;188;p31"/>
          <p:cNvSpPr txBox="1"/>
          <p:nvPr>
            <p:ph idx="1" type="body"/>
          </p:nvPr>
        </p:nvSpPr>
        <p:spPr>
          <a:xfrm>
            <a:off x="515550" y="1320663"/>
            <a:ext cx="6849900" cy="2853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i="1" lang="en" sz="2100">
                <a:solidFill>
                  <a:srgbClr val="598FCB"/>
                </a:solidFill>
                <a:latin typeface="EB Garamond"/>
                <a:ea typeface="EB Garamond"/>
                <a:cs typeface="EB Garamond"/>
                <a:sym typeface="EB Garamond"/>
              </a:rPr>
              <a:t>Background:</a:t>
            </a:r>
            <a:r>
              <a:rPr lang="en">
                <a:latin typeface="Montserrat"/>
                <a:ea typeface="Montserrat"/>
                <a:cs typeface="Montserrat"/>
                <a:sym typeface="Montserrat"/>
              </a:rPr>
              <a:t> What does your reader absolutely need to know to understand the scope and reach of your work?</a:t>
            </a:r>
            <a:endParaRPr>
              <a:latin typeface="Montserrat"/>
              <a:ea typeface="Montserrat"/>
              <a:cs typeface="Montserrat"/>
              <a:sym typeface="Montserrat"/>
            </a:endParaRPr>
          </a:p>
          <a:p>
            <a:pPr indent="0" lvl="0" marL="0" rtl="0" algn="l">
              <a:spcBef>
                <a:spcPts val="1200"/>
              </a:spcBef>
              <a:spcAft>
                <a:spcPts val="0"/>
              </a:spcAft>
              <a:buNone/>
            </a:pPr>
            <a:r>
              <a:rPr i="1" lang="en" sz="2100">
                <a:solidFill>
                  <a:srgbClr val="598FCB"/>
                </a:solidFill>
                <a:latin typeface="EB Garamond"/>
                <a:ea typeface="EB Garamond"/>
                <a:cs typeface="EB Garamond"/>
                <a:sym typeface="EB Garamond"/>
              </a:rPr>
              <a:t>Purpose:</a:t>
            </a:r>
            <a:r>
              <a:rPr lang="en">
                <a:latin typeface="Montserrat"/>
                <a:ea typeface="Montserrat"/>
                <a:cs typeface="Montserrat"/>
                <a:sym typeface="Montserrat"/>
              </a:rPr>
              <a:t> What did </a:t>
            </a:r>
            <a:r>
              <a:rPr lang="en">
                <a:latin typeface="Montserrat"/>
                <a:ea typeface="Montserrat"/>
                <a:cs typeface="Montserrat"/>
                <a:sym typeface="Montserrat"/>
              </a:rPr>
              <a:t>you</a:t>
            </a:r>
            <a:r>
              <a:rPr lang="en">
                <a:latin typeface="Montserrat"/>
                <a:ea typeface="Montserrat"/>
                <a:cs typeface="Montserrat"/>
                <a:sym typeface="Montserrat"/>
              </a:rPr>
              <a:t> set out to accomplish? Why did this work need to be done? What purpose does it serve?</a:t>
            </a:r>
            <a:endParaRPr>
              <a:latin typeface="Montserrat"/>
              <a:ea typeface="Montserrat"/>
              <a:cs typeface="Montserrat"/>
              <a:sym typeface="Montserrat"/>
            </a:endParaRPr>
          </a:p>
          <a:p>
            <a:pPr indent="0" lvl="0" marL="0" rtl="0" algn="l">
              <a:spcBef>
                <a:spcPts val="1200"/>
              </a:spcBef>
              <a:spcAft>
                <a:spcPts val="1200"/>
              </a:spcAft>
              <a:buNone/>
            </a:pPr>
            <a:r>
              <a:rPr i="1" lang="en" sz="2100">
                <a:solidFill>
                  <a:srgbClr val="598FCB"/>
                </a:solidFill>
                <a:latin typeface="EB Garamond"/>
                <a:ea typeface="EB Garamond"/>
                <a:cs typeface="EB Garamond"/>
                <a:sym typeface="EB Garamond"/>
              </a:rPr>
              <a:t>Focus of work:</a:t>
            </a:r>
            <a:r>
              <a:rPr lang="en">
                <a:latin typeface="Montserrat"/>
                <a:ea typeface="Montserrat"/>
                <a:cs typeface="Montserrat"/>
                <a:sym typeface="Montserrat"/>
              </a:rPr>
              <a:t> Briefly describe what you did, created, or compiled. Who was/is your audience? Are there implications for other communicators?</a:t>
            </a:r>
            <a:endParaRPr>
              <a:latin typeface="Montserrat"/>
              <a:ea typeface="Montserrat"/>
              <a:cs typeface="Montserrat"/>
              <a:sym typeface="Montserrat"/>
            </a:endParaRPr>
          </a:p>
        </p:txBody>
      </p:sp>
      <p:cxnSp>
        <p:nvCxnSpPr>
          <p:cNvPr id="189" name="Google Shape;189;p31"/>
          <p:cNvCxnSpPr/>
          <p:nvPr/>
        </p:nvCxnSpPr>
        <p:spPr>
          <a:xfrm>
            <a:off x="515550" y="4476588"/>
            <a:ext cx="8113500" cy="0"/>
          </a:xfrm>
          <a:prstGeom prst="straightConnector1">
            <a:avLst/>
          </a:prstGeom>
          <a:noFill/>
          <a:ln cap="flat" cmpd="sng" w="9525">
            <a:solidFill>
              <a:srgbClr val="000000"/>
            </a:solidFill>
            <a:prstDash val="solid"/>
            <a:round/>
            <a:headEnd len="med" w="med" type="none"/>
            <a:tailEnd len="med" w="med"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D9">
            <a:alpha val="56860"/>
          </a:srgbClr>
        </a:solidFill>
      </p:bgPr>
    </p:bg>
    <p:spTree>
      <p:nvGrpSpPr>
        <p:cNvPr id="63" name="Shape 63"/>
        <p:cNvGrpSpPr/>
        <p:nvPr/>
      </p:nvGrpSpPr>
      <p:grpSpPr>
        <a:xfrm>
          <a:off x="0" y="0"/>
          <a:ext cx="0" cy="0"/>
          <a:chOff x="0" y="0"/>
          <a:chExt cx="0" cy="0"/>
        </a:xfrm>
      </p:grpSpPr>
      <p:sp>
        <p:nvSpPr>
          <p:cNvPr id="64" name="Google Shape;64;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Poppins"/>
                <a:ea typeface="Poppins"/>
                <a:cs typeface="Poppins"/>
                <a:sym typeface="Poppins"/>
              </a:rPr>
              <a:t>Workshop Agenda</a:t>
            </a:r>
            <a:endParaRPr>
              <a:latin typeface="Poppins"/>
              <a:ea typeface="Poppins"/>
              <a:cs typeface="Poppins"/>
              <a:sym typeface="Poppins"/>
            </a:endParaRPr>
          </a:p>
        </p:txBody>
      </p:sp>
      <p:sp>
        <p:nvSpPr>
          <p:cNvPr id="65" name="Google Shape;65;p14"/>
          <p:cNvSpPr txBox="1"/>
          <p:nvPr>
            <p:ph idx="1" type="body"/>
          </p:nvPr>
        </p:nvSpPr>
        <p:spPr>
          <a:xfrm>
            <a:off x="515550" y="1158213"/>
            <a:ext cx="6571500" cy="31779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rgbClr val="598FCB"/>
              </a:buClr>
              <a:buSzPts val="2000"/>
              <a:buFont typeface="EB Garamond"/>
              <a:buAutoNum type="arabicPeriod"/>
            </a:pPr>
            <a:r>
              <a:rPr lang="en">
                <a:latin typeface="Montserrat"/>
                <a:ea typeface="Montserrat"/>
                <a:cs typeface="Montserrat"/>
                <a:sym typeface="Montserrat"/>
              </a:rPr>
              <a:t>Introduction</a:t>
            </a:r>
            <a:endParaRPr>
              <a:latin typeface="Montserrat"/>
              <a:ea typeface="Montserrat"/>
              <a:cs typeface="Montserrat"/>
              <a:sym typeface="Montserrat"/>
            </a:endParaRPr>
          </a:p>
          <a:p>
            <a:pPr indent="-355600" lvl="0" marL="457200" rtl="0" algn="l">
              <a:spcBef>
                <a:spcPts val="0"/>
              </a:spcBef>
              <a:spcAft>
                <a:spcPts val="0"/>
              </a:spcAft>
              <a:buClr>
                <a:srgbClr val="598FCB"/>
              </a:buClr>
              <a:buSzPts val="2000"/>
              <a:buFont typeface="EB Garamond"/>
              <a:buAutoNum type="arabicPeriod"/>
            </a:pPr>
            <a:r>
              <a:rPr lang="en">
                <a:latin typeface="Montserrat"/>
                <a:ea typeface="Montserrat"/>
                <a:cs typeface="Montserrat"/>
                <a:sym typeface="Montserrat"/>
              </a:rPr>
              <a:t>Introductions</a:t>
            </a:r>
            <a:endParaRPr>
              <a:latin typeface="Montserrat"/>
              <a:ea typeface="Montserrat"/>
              <a:cs typeface="Montserrat"/>
              <a:sym typeface="Montserrat"/>
            </a:endParaRPr>
          </a:p>
          <a:p>
            <a:pPr indent="-355600" lvl="0" marL="457200" rtl="0" algn="l">
              <a:spcBef>
                <a:spcPts val="0"/>
              </a:spcBef>
              <a:spcAft>
                <a:spcPts val="0"/>
              </a:spcAft>
              <a:buClr>
                <a:srgbClr val="598FCB"/>
              </a:buClr>
              <a:buSzPts val="2000"/>
              <a:buFont typeface="EB Garamond"/>
              <a:buAutoNum type="arabicPeriod"/>
            </a:pPr>
            <a:r>
              <a:rPr lang="en">
                <a:latin typeface="Montserrat"/>
                <a:ea typeface="Montserrat"/>
                <a:cs typeface="Montserrat"/>
                <a:sym typeface="Montserrat"/>
              </a:rPr>
              <a:t>Discussion – Why do we write papers? What is the function of an abstract?</a:t>
            </a:r>
            <a:endParaRPr>
              <a:latin typeface="Montserrat"/>
              <a:ea typeface="Montserrat"/>
              <a:cs typeface="Montserrat"/>
              <a:sym typeface="Montserrat"/>
            </a:endParaRPr>
          </a:p>
          <a:p>
            <a:pPr indent="0" lvl="0" marL="0" rtl="0" algn="l">
              <a:spcBef>
                <a:spcPts val="1200"/>
              </a:spcBef>
              <a:spcAft>
                <a:spcPts val="0"/>
              </a:spcAft>
              <a:buNone/>
            </a:pPr>
            <a:r>
              <a:t/>
            </a:r>
            <a:endParaRPr>
              <a:latin typeface="Montserrat"/>
              <a:ea typeface="Montserrat"/>
              <a:cs typeface="Montserrat"/>
              <a:sym typeface="Montserrat"/>
            </a:endParaRPr>
          </a:p>
          <a:p>
            <a:pPr indent="-355600" lvl="0" marL="457200" rtl="0" algn="l">
              <a:spcBef>
                <a:spcPts val="1200"/>
              </a:spcBef>
              <a:spcAft>
                <a:spcPts val="0"/>
              </a:spcAft>
              <a:buClr>
                <a:srgbClr val="598FCB"/>
              </a:buClr>
              <a:buSzPts val="2000"/>
              <a:buFont typeface="EB Garamond"/>
              <a:buAutoNum type="arabicPeriod"/>
            </a:pPr>
            <a:r>
              <a:rPr lang="en">
                <a:latin typeface="Montserrat"/>
                <a:ea typeface="Montserrat"/>
                <a:cs typeface="Montserrat"/>
                <a:sym typeface="Montserrat"/>
              </a:rPr>
              <a:t>Descriptive vs. Informative</a:t>
            </a:r>
            <a:endParaRPr>
              <a:latin typeface="Montserrat"/>
              <a:ea typeface="Montserrat"/>
              <a:cs typeface="Montserrat"/>
              <a:sym typeface="Montserrat"/>
            </a:endParaRPr>
          </a:p>
          <a:p>
            <a:pPr indent="-355600" lvl="0" marL="457200" rtl="0" algn="l">
              <a:spcBef>
                <a:spcPts val="0"/>
              </a:spcBef>
              <a:spcAft>
                <a:spcPts val="0"/>
              </a:spcAft>
              <a:buClr>
                <a:srgbClr val="598FCB"/>
              </a:buClr>
              <a:buSzPts val="2000"/>
              <a:buFont typeface="EB Garamond"/>
              <a:buAutoNum type="arabicPeriod"/>
            </a:pPr>
            <a:r>
              <a:rPr lang="en">
                <a:latin typeface="Montserrat"/>
                <a:ea typeface="Montserrat"/>
                <a:cs typeface="Montserrat"/>
                <a:sym typeface="Montserrat"/>
              </a:rPr>
              <a:t>Expectations from the SOC</a:t>
            </a:r>
            <a:endParaRPr>
              <a:latin typeface="Montserrat"/>
              <a:ea typeface="Montserrat"/>
              <a:cs typeface="Montserrat"/>
              <a:sym typeface="Montserrat"/>
            </a:endParaRPr>
          </a:p>
          <a:p>
            <a:pPr indent="-355600" lvl="0" marL="457200" rtl="0" algn="l">
              <a:spcBef>
                <a:spcPts val="0"/>
              </a:spcBef>
              <a:spcAft>
                <a:spcPts val="0"/>
              </a:spcAft>
              <a:buClr>
                <a:srgbClr val="598FCB"/>
              </a:buClr>
              <a:buSzPts val="2000"/>
              <a:buFont typeface="EB Garamond"/>
              <a:buAutoNum type="arabicPeriod"/>
            </a:pPr>
            <a:r>
              <a:rPr lang="en">
                <a:latin typeface="Montserrat"/>
                <a:ea typeface="Montserrat"/>
                <a:cs typeface="Montserrat"/>
                <a:sym typeface="Montserrat"/>
              </a:rPr>
              <a:t>Q&amp;A</a:t>
            </a:r>
            <a:endParaRPr>
              <a:latin typeface="Montserrat"/>
              <a:ea typeface="Montserrat"/>
              <a:cs typeface="Montserrat"/>
              <a:sym typeface="Montserrat"/>
            </a:endParaRPr>
          </a:p>
        </p:txBody>
      </p:sp>
      <p:cxnSp>
        <p:nvCxnSpPr>
          <p:cNvPr id="66" name="Google Shape;66;p14"/>
          <p:cNvCxnSpPr/>
          <p:nvPr/>
        </p:nvCxnSpPr>
        <p:spPr>
          <a:xfrm>
            <a:off x="515550" y="4476588"/>
            <a:ext cx="8113500" cy="0"/>
          </a:xfrm>
          <a:prstGeom prst="straightConnector1">
            <a:avLst/>
          </a:prstGeom>
          <a:noFill/>
          <a:ln cap="flat" cmpd="sng" w="9525">
            <a:solidFill>
              <a:srgbClr val="000000"/>
            </a:solidFill>
            <a:prstDash val="solid"/>
            <a:round/>
            <a:headEnd len="med" w="med" type="none"/>
            <a:tailEnd len="med" w="med" type="none"/>
          </a:ln>
        </p:spPr>
      </p:cxnSp>
      <p:cxnSp>
        <p:nvCxnSpPr>
          <p:cNvPr id="67" name="Google Shape;67;p14"/>
          <p:cNvCxnSpPr/>
          <p:nvPr/>
        </p:nvCxnSpPr>
        <p:spPr>
          <a:xfrm>
            <a:off x="1144100" y="2926813"/>
            <a:ext cx="945600" cy="0"/>
          </a:xfrm>
          <a:prstGeom prst="straightConnector1">
            <a:avLst/>
          </a:prstGeom>
          <a:noFill/>
          <a:ln cap="flat" cmpd="sng" w="28575">
            <a:solidFill>
              <a:srgbClr val="598FCB"/>
            </a:solidFill>
            <a:prstDash val="solid"/>
            <a:round/>
            <a:headEnd len="med" w="med" type="none"/>
            <a:tailEnd len="med" w="med" type="none"/>
          </a:ln>
        </p:spPr>
      </p:cxnSp>
      <p:sp>
        <p:nvSpPr>
          <p:cNvPr id="68" name="Google Shape;68;p14"/>
          <p:cNvSpPr txBox="1"/>
          <p:nvPr/>
        </p:nvSpPr>
        <p:spPr>
          <a:xfrm>
            <a:off x="2259800" y="2726713"/>
            <a:ext cx="116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solidFill>
                  <a:srgbClr val="598FCB"/>
                </a:solidFill>
                <a:latin typeface="Montserrat"/>
                <a:ea typeface="Montserrat"/>
                <a:cs typeface="Montserrat"/>
                <a:sym typeface="Montserrat"/>
              </a:rPr>
              <a:t>Break</a:t>
            </a:r>
            <a:endParaRPr i="1">
              <a:solidFill>
                <a:srgbClr val="598FCB"/>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D9">
            <a:alpha val="56860"/>
          </a:srgbClr>
        </a:solidFill>
      </p:bgPr>
    </p:bg>
    <p:spTree>
      <p:nvGrpSpPr>
        <p:cNvPr id="193" name="Shape 193"/>
        <p:cNvGrpSpPr/>
        <p:nvPr/>
      </p:nvGrpSpPr>
      <p:grpSpPr>
        <a:xfrm>
          <a:off x="0" y="0"/>
          <a:ext cx="0" cy="0"/>
          <a:chOff x="0" y="0"/>
          <a:chExt cx="0" cy="0"/>
        </a:xfrm>
      </p:grpSpPr>
      <p:sp>
        <p:nvSpPr>
          <p:cNvPr id="194" name="Google Shape;194;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Poppins"/>
                <a:ea typeface="Poppins"/>
                <a:cs typeface="Poppins"/>
                <a:sym typeface="Poppins"/>
              </a:rPr>
              <a:t>Descriptive Abstracts - Example</a:t>
            </a:r>
            <a:endParaRPr>
              <a:latin typeface="Poppins"/>
              <a:ea typeface="Poppins"/>
              <a:cs typeface="Poppins"/>
              <a:sym typeface="Poppins"/>
            </a:endParaRPr>
          </a:p>
        </p:txBody>
      </p:sp>
      <p:sp>
        <p:nvSpPr>
          <p:cNvPr id="195" name="Google Shape;195;p32"/>
          <p:cNvSpPr txBox="1"/>
          <p:nvPr>
            <p:ph idx="1" type="body"/>
          </p:nvPr>
        </p:nvSpPr>
        <p:spPr>
          <a:xfrm>
            <a:off x="515550" y="1049313"/>
            <a:ext cx="8113500" cy="33957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Clr>
                <a:schemeClr val="dk1"/>
              </a:buClr>
              <a:buSzPct val="100000"/>
              <a:buFont typeface="Arial"/>
              <a:buNone/>
            </a:pPr>
            <a:r>
              <a:rPr i="1" lang="en">
                <a:solidFill>
                  <a:schemeClr val="dk1"/>
                </a:solidFill>
                <a:latin typeface="Montserrat"/>
                <a:ea typeface="Montserrat"/>
                <a:cs typeface="Montserrat"/>
                <a:sym typeface="Montserrat"/>
              </a:rPr>
              <a:t>Astronomy Best Practices in Using Galileoscopes to Foster Science Interest</a:t>
            </a:r>
            <a:r>
              <a:rPr lang="en">
                <a:solidFill>
                  <a:schemeClr val="dk1"/>
                </a:solidFill>
                <a:latin typeface="Montserrat"/>
                <a:ea typeface="Montserrat"/>
                <a:cs typeface="Montserrat"/>
                <a:sym typeface="Montserrat"/>
              </a:rPr>
              <a:t> by Stephen M. Pompea, Richard Tresch Fienberg, Douglas N. Arion, and Robert T. Sparks</a:t>
            </a:r>
            <a:endParaRPr sz="1100">
              <a:solidFill>
                <a:schemeClr val="dk1"/>
              </a:solidFill>
              <a:latin typeface="Montserrat"/>
              <a:ea typeface="Montserrat"/>
              <a:cs typeface="Montserrat"/>
              <a:sym typeface="Montserrat"/>
            </a:endParaRPr>
          </a:p>
          <a:p>
            <a:pPr indent="0" lvl="0" marL="0" rtl="0" algn="l">
              <a:spcBef>
                <a:spcPts val="1200"/>
              </a:spcBef>
              <a:spcAft>
                <a:spcPts val="1200"/>
              </a:spcAft>
              <a:buNone/>
            </a:pPr>
            <a:r>
              <a:rPr lang="en">
                <a:solidFill>
                  <a:schemeClr val="dk1"/>
                </a:solidFill>
                <a:latin typeface="Montserrat"/>
                <a:ea typeface="Montserrat"/>
                <a:cs typeface="Montserrat"/>
                <a:sym typeface="Montserrat"/>
              </a:rPr>
              <a:t>The Galileoscope team designed and produced a high-quality telescope kit ideal for use in schools and outside-of-school education programs; over 265,000 Galileoscopes are in circulation. This telescope has proven effective in exciting the interest of youth, and especially talented youth, in astronomy, optics, and the process of science. Since the International Year of Astronomy 2009, the Galileoscope has proven to be a robust component of numerous teacher professional development workshops, after-school astronomy clubs, formal education programs, astronomy engagement programs, and engineering and optics programs. These diverse programs worldwide have required the creation of many different public outreach and educational program models. Most of these programs were designed to excite students about astronomy, to encourage astronomy observations, and to facilitate an understanding of astronomical optics and image formation. We will describe best practices and programs for public outreach that are adaptable, localizable, and that can be evaluated to assess their effectiveness.</a:t>
            </a:r>
            <a:endParaRPr>
              <a:latin typeface="Montserrat"/>
              <a:ea typeface="Montserrat"/>
              <a:cs typeface="Montserrat"/>
              <a:sym typeface="Montserrat"/>
            </a:endParaRPr>
          </a:p>
        </p:txBody>
      </p:sp>
      <p:cxnSp>
        <p:nvCxnSpPr>
          <p:cNvPr id="196" name="Google Shape;196;p32"/>
          <p:cNvCxnSpPr/>
          <p:nvPr/>
        </p:nvCxnSpPr>
        <p:spPr>
          <a:xfrm>
            <a:off x="515550" y="4476588"/>
            <a:ext cx="8113500" cy="0"/>
          </a:xfrm>
          <a:prstGeom prst="straightConnector1">
            <a:avLst/>
          </a:prstGeom>
          <a:noFill/>
          <a:ln cap="flat" cmpd="sng" w="9525">
            <a:solidFill>
              <a:srgbClr val="000000"/>
            </a:solidFill>
            <a:prstDash val="solid"/>
            <a:round/>
            <a:headEnd len="med" w="med" type="none"/>
            <a:tailEnd len="med" w="med"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D9">
            <a:alpha val="56860"/>
          </a:srgbClr>
        </a:solidFill>
      </p:bgPr>
    </p:bg>
    <p:spTree>
      <p:nvGrpSpPr>
        <p:cNvPr id="200" name="Shape 200"/>
        <p:cNvGrpSpPr/>
        <p:nvPr/>
      </p:nvGrpSpPr>
      <p:grpSpPr>
        <a:xfrm>
          <a:off x="0" y="0"/>
          <a:ext cx="0" cy="0"/>
          <a:chOff x="0" y="0"/>
          <a:chExt cx="0" cy="0"/>
        </a:xfrm>
      </p:grpSpPr>
      <p:sp>
        <p:nvSpPr>
          <p:cNvPr id="201" name="Google Shape;201;p33"/>
          <p:cNvSpPr txBox="1"/>
          <p:nvPr>
            <p:ph idx="1" type="body"/>
          </p:nvPr>
        </p:nvSpPr>
        <p:spPr>
          <a:xfrm>
            <a:off x="515550" y="1049313"/>
            <a:ext cx="8113500" cy="33957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i="1" lang="en">
                <a:solidFill>
                  <a:schemeClr val="dk1"/>
                </a:solidFill>
                <a:latin typeface="Montserrat"/>
                <a:ea typeface="Montserrat"/>
                <a:cs typeface="Montserrat"/>
                <a:sym typeface="Montserrat"/>
              </a:rPr>
              <a:t>Astronomy Best Practices in Using Galileoscopes to Foster Science Interest</a:t>
            </a:r>
            <a:r>
              <a:rPr lang="en">
                <a:solidFill>
                  <a:schemeClr val="dk1"/>
                </a:solidFill>
                <a:latin typeface="Montserrat"/>
                <a:ea typeface="Montserrat"/>
                <a:cs typeface="Montserrat"/>
                <a:sym typeface="Montserrat"/>
              </a:rPr>
              <a:t> by Stephen M. Pompea, Richard Tresch Fienberg, Douglas N. Arion, and Robert T. Sparks</a:t>
            </a:r>
            <a:endParaRPr sz="1100">
              <a:solidFill>
                <a:schemeClr val="dk1"/>
              </a:solidFill>
              <a:latin typeface="Montserrat"/>
              <a:ea typeface="Montserrat"/>
              <a:cs typeface="Montserrat"/>
              <a:sym typeface="Montserrat"/>
            </a:endParaRPr>
          </a:p>
          <a:p>
            <a:pPr indent="0" lvl="0" marL="0" rtl="0" algn="l">
              <a:spcBef>
                <a:spcPts val="1200"/>
              </a:spcBef>
              <a:spcAft>
                <a:spcPts val="1200"/>
              </a:spcAft>
              <a:buNone/>
            </a:pPr>
            <a:r>
              <a:rPr lang="en">
                <a:solidFill>
                  <a:schemeClr val="dk1"/>
                </a:solidFill>
                <a:highlight>
                  <a:srgbClr val="E6B8AF"/>
                </a:highlight>
                <a:latin typeface="Montserrat"/>
                <a:ea typeface="Montserrat"/>
                <a:cs typeface="Montserrat"/>
                <a:sym typeface="Montserrat"/>
              </a:rPr>
              <a:t>The Galileoscope team designed and produced a high-quality telescope kit ideal for use in schools and outside-of-school education programs; over 265,000 Galileoscopes are in circulation. This telescope has proven effective in exciting the interest of youth, and especially talented youth, in astronomy, optics, and the process of science. Since the International Year of Astronomy 2009, the Galileoscope has proven to be a robust component of numerous teacher professional development workshops, after-school astronomy clubs, formal education programs, astronomy engagement programs, and engineering and optics programs. </a:t>
            </a:r>
            <a:r>
              <a:rPr lang="en">
                <a:solidFill>
                  <a:schemeClr val="dk1"/>
                </a:solidFill>
                <a:highlight>
                  <a:srgbClr val="D9EAD3"/>
                </a:highlight>
                <a:latin typeface="Montserrat"/>
                <a:ea typeface="Montserrat"/>
                <a:cs typeface="Montserrat"/>
                <a:sym typeface="Montserrat"/>
              </a:rPr>
              <a:t>These diverse programs worldwide have required the creation of many different public outreach and educational program models. Most of these programs were designed to excite students about astronomy, to encourage astronomy observations, and to facilitate an understanding of astronomical optics and image formation. </a:t>
            </a:r>
            <a:r>
              <a:rPr lang="en">
                <a:solidFill>
                  <a:schemeClr val="dk1"/>
                </a:solidFill>
                <a:highlight>
                  <a:srgbClr val="CFE2F3"/>
                </a:highlight>
                <a:latin typeface="Montserrat"/>
                <a:ea typeface="Montserrat"/>
                <a:cs typeface="Montserrat"/>
                <a:sym typeface="Montserrat"/>
              </a:rPr>
              <a:t>We will describe best practices and programs for public outreach that are adaptable, localizable, and that can be evaluated to assess their effectiveness.</a:t>
            </a:r>
            <a:endParaRPr>
              <a:highlight>
                <a:srgbClr val="CFE2F3"/>
              </a:highlight>
              <a:latin typeface="Montserrat"/>
              <a:ea typeface="Montserrat"/>
              <a:cs typeface="Montserrat"/>
              <a:sym typeface="Montserrat"/>
            </a:endParaRPr>
          </a:p>
        </p:txBody>
      </p:sp>
      <p:cxnSp>
        <p:nvCxnSpPr>
          <p:cNvPr id="202" name="Google Shape;202;p33"/>
          <p:cNvCxnSpPr/>
          <p:nvPr/>
        </p:nvCxnSpPr>
        <p:spPr>
          <a:xfrm>
            <a:off x="515550" y="4476588"/>
            <a:ext cx="8113500" cy="0"/>
          </a:xfrm>
          <a:prstGeom prst="straightConnector1">
            <a:avLst/>
          </a:prstGeom>
          <a:noFill/>
          <a:ln cap="flat" cmpd="sng" w="9525">
            <a:solidFill>
              <a:srgbClr val="000000"/>
            </a:solidFill>
            <a:prstDash val="solid"/>
            <a:round/>
            <a:headEnd len="med" w="med" type="none"/>
            <a:tailEnd len="med" w="med" type="none"/>
          </a:ln>
        </p:spPr>
      </p:cxnSp>
      <p:sp>
        <p:nvSpPr>
          <p:cNvPr id="203" name="Google Shape;203;p33"/>
          <p:cNvSpPr txBox="1"/>
          <p:nvPr/>
        </p:nvSpPr>
        <p:spPr>
          <a:xfrm>
            <a:off x="560400" y="331325"/>
            <a:ext cx="8023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highlight>
                  <a:srgbClr val="E6B8AF"/>
                </a:highlight>
                <a:latin typeface="Poppins"/>
                <a:ea typeface="Poppins"/>
                <a:cs typeface="Poppins"/>
                <a:sym typeface="Poppins"/>
              </a:rPr>
              <a:t>Background</a:t>
            </a:r>
            <a:r>
              <a:rPr lang="en">
                <a:latin typeface="Poppins"/>
                <a:ea typeface="Poppins"/>
                <a:cs typeface="Poppins"/>
                <a:sym typeface="Poppins"/>
              </a:rPr>
              <a:t> 			</a:t>
            </a:r>
            <a:r>
              <a:rPr lang="en">
                <a:highlight>
                  <a:srgbClr val="D9EAD3"/>
                </a:highlight>
                <a:latin typeface="Poppins"/>
                <a:ea typeface="Poppins"/>
                <a:cs typeface="Poppins"/>
                <a:sym typeface="Poppins"/>
              </a:rPr>
              <a:t>Purpose</a:t>
            </a:r>
            <a:r>
              <a:rPr lang="en">
                <a:latin typeface="Poppins"/>
                <a:ea typeface="Poppins"/>
                <a:cs typeface="Poppins"/>
                <a:sym typeface="Poppins"/>
              </a:rPr>
              <a:t> 			</a:t>
            </a:r>
            <a:r>
              <a:rPr lang="en">
                <a:highlight>
                  <a:srgbClr val="CFE2F3"/>
                </a:highlight>
                <a:latin typeface="Poppins"/>
                <a:ea typeface="Poppins"/>
                <a:cs typeface="Poppins"/>
                <a:sym typeface="Poppins"/>
              </a:rPr>
              <a:t>Focus of work</a:t>
            </a:r>
            <a:endParaRPr>
              <a:highlight>
                <a:srgbClr val="CFE2F3"/>
              </a:highlight>
              <a:latin typeface="Poppins"/>
              <a:ea typeface="Poppins"/>
              <a:cs typeface="Poppins"/>
              <a:sym typeface="Poppi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D9">
            <a:alpha val="56860"/>
          </a:srgbClr>
        </a:solidFill>
      </p:bgPr>
    </p:bg>
    <p:spTree>
      <p:nvGrpSpPr>
        <p:cNvPr id="207" name="Shape 207"/>
        <p:cNvGrpSpPr/>
        <p:nvPr/>
      </p:nvGrpSpPr>
      <p:grpSpPr>
        <a:xfrm>
          <a:off x="0" y="0"/>
          <a:ext cx="0" cy="0"/>
          <a:chOff x="0" y="0"/>
          <a:chExt cx="0" cy="0"/>
        </a:xfrm>
      </p:grpSpPr>
      <p:sp>
        <p:nvSpPr>
          <p:cNvPr id="208" name="Google Shape;208;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Poppins"/>
                <a:ea typeface="Poppins"/>
                <a:cs typeface="Poppins"/>
                <a:sym typeface="Poppins"/>
              </a:rPr>
              <a:t>Anatomy: Informative Abstract </a:t>
            </a:r>
            <a:endParaRPr>
              <a:latin typeface="Poppins"/>
              <a:ea typeface="Poppins"/>
              <a:cs typeface="Poppins"/>
              <a:sym typeface="Poppins"/>
            </a:endParaRPr>
          </a:p>
        </p:txBody>
      </p:sp>
      <p:sp>
        <p:nvSpPr>
          <p:cNvPr id="209" name="Google Shape;209;p34"/>
          <p:cNvSpPr txBox="1"/>
          <p:nvPr>
            <p:ph idx="1" type="body"/>
          </p:nvPr>
        </p:nvSpPr>
        <p:spPr>
          <a:xfrm>
            <a:off x="515550" y="1110825"/>
            <a:ext cx="6906600" cy="32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sz="1700">
                <a:solidFill>
                  <a:srgbClr val="598FCB"/>
                </a:solidFill>
                <a:latin typeface="EB Garamond"/>
                <a:ea typeface="EB Garamond"/>
                <a:cs typeface="EB Garamond"/>
                <a:sym typeface="EB Garamond"/>
              </a:rPr>
              <a:t>Introduction</a:t>
            </a:r>
            <a:r>
              <a:rPr i="1" lang="en" sz="1700">
                <a:solidFill>
                  <a:srgbClr val="598FCB"/>
                </a:solidFill>
                <a:latin typeface="EB Garamond"/>
                <a:ea typeface="EB Garamond"/>
                <a:cs typeface="EB Garamond"/>
                <a:sym typeface="EB Garamond"/>
              </a:rPr>
              <a:t>:</a:t>
            </a:r>
            <a:r>
              <a:rPr lang="en" sz="1400">
                <a:latin typeface="Montserrat"/>
                <a:ea typeface="Montserrat"/>
                <a:cs typeface="Montserrat"/>
                <a:sym typeface="Montserrat"/>
              </a:rPr>
              <a:t> What does your reader absolutely need to know to understand the scope and reach of your work?</a:t>
            </a:r>
            <a:endParaRPr sz="1400">
              <a:latin typeface="Montserrat"/>
              <a:ea typeface="Montserrat"/>
              <a:cs typeface="Montserrat"/>
              <a:sym typeface="Montserrat"/>
            </a:endParaRPr>
          </a:p>
          <a:p>
            <a:pPr indent="0" lvl="0" marL="0" rtl="0" algn="l">
              <a:spcBef>
                <a:spcPts val="1200"/>
              </a:spcBef>
              <a:spcAft>
                <a:spcPts val="0"/>
              </a:spcAft>
              <a:buNone/>
            </a:pPr>
            <a:r>
              <a:rPr i="1" lang="en" sz="1700">
                <a:solidFill>
                  <a:srgbClr val="598FCB"/>
                </a:solidFill>
                <a:latin typeface="EB Garamond"/>
                <a:ea typeface="EB Garamond"/>
                <a:cs typeface="EB Garamond"/>
                <a:sym typeface="EB Garamond"/>
              </a:rPr>
              <a:t>Aim</a:t>
            </a:r>
            <a:r>
              <a:rPr i="1" lang="en" sz="1700">
                <a:solidFill>
                  <a:srgbClr val="598FCB"/>
                </a:solidFill>
                <a:latin typeface="EB Garamond"/>
                <a:ea typeface="EB Garamond"/>
                <a:cs typeface="EB Garamond"/>
                <a:sym typeface="EB Garamond"/>
              </a:rPr>
              <a:t>:</a:t>
            </a:r>
            <a:r>
              <a:rPr lang="en" sz="1400">
                <a:latin typeface="Montserrat"/>
                <a:ea typeface="Montserrat"/>
                <a:cs typeface="Montserrat"/>
                <a:sym typeface="Montserrat"/>
              </a:rPr>
              <a:t> What did you set out to accomplish? Why did this work need to be done? What purpose does it serve?</a:t>
            </a:r>
            <a:endParaRPr sz="1400">
              <a:latin typeface="Montserrat"/>
              <a:ea typeface="Montserrat"/>
              <a:cs typeface="Montserrat"/>
              <a:sym typeface="Montserrat"/>
            </a:endParaRPr>
          </a:p>
          <a:p>
            <a:pPr indent="0" lvl="0" marL="0" rtl="0" algn="l">
              <a:spcBef>
                <a:spcPts val="1200"/>
              </a:spcBef>
              <a:spcAft>
                <a:spcPts val="0"/>
              </a:spcAft>
              <a:buNone/>
            </a:pPr>
            <a:r>
              <a:rPr i="1" lang="en" sz="1700">
                <a:solidFill>
                  <a:srgbClr val="598FCB"/>
                </a:solidFill>
                <a:latin typeface="EB Garamond"/>
                <a:ea typeface="EB Garamond"/>
                <a:cs typeface="EB Garamond"/>
                <a:sym typeface="EB Garamond"/>
              </a:rPr>
              <a:t>Methods</a:t>
            </a:r>
            <a:r>
              <a:rPr i="1" lang="en" sz="1700">
                <a:solidFill>
                  <a:srgbClr val="598FCB"/>
                </a:solidFill>
                <a:latin typeface="EB Garamond"/>
                <a:ea typeface="EB Garamond"/>
                <a:cs typeface="EB Garamond"/>
                <a:sym typeface="EB Garamond"/>
              </a:rPr>
              <a:t>:</a:t>
            </a:r>
            <a:r>
              <a:rPr lang="en" sz="1400">
                <a:latin typeface="Montserrat"/>
                <a:ea typeface="Montserrat"/>
                <a:cs typeface="Montserrat"/>
                <a:sym typeface="Montserrat"/>
              </a:rPr>
              <a:t> How did you conduct your research? How did you prepare for and perform your outreach activity? </a:t>
            </a:r>
            <a:r>
              <a:rPr lang="en" sz="1400">
                <a:latin typeface="Montserrat"/>
                <a:ea typeface="Montserrat"/>
                <a:cs typeface="Montserrat"/>
                <a:sym typeface="Montserrat"/>
              </a:rPr>
              <a:t>What data did you collect and from whom? </a:t>
            </a:r>
            <a:r>
              <a:rPr lang="en" sz="1400">
                <a:latin typeface="Montserrat"/>
                <a:ea typeface="Montserrat"/>
                <a:cs typeface="Montserrat"/>
                <a:sym typeface="Montserrat"/>
              </a:rPr>
              <a:t>What tools did you use? Did you do any evaluation?</a:t>
            </a:r>
            <a:endParaRPr sz="1400">
              <a:latin typeface="Montserrat"/>
              <a:ea typeface="Montserrat"/>
              <a:cs typeface="Montserrat"/>
              <a:sym typeface="Montserrat"/>
            </a:endParaRPr>
          </a:p>
          <a:p>
            <a:pPr indent="0" lvl="0" marL="0" rtl="0" algn="l">
              <a:spcBef>
                <a:spcPts val="1200"/>
              </a:spcBef>
              <a:spcAft>
                <a:spcPts val="1200"/>
              </a:spcAft>
              <a:buNone/>
            </a:pPr>
            <a:r>
              <a:rPr i="1" lang="en" sz="1700">
                <a:solidFill>
                  <a:srgbClr val="598FCB"/>
                </a:solidFill>
                <a:latin typeface="EB Garamond"/>
                <a:ea typeface="EB Garamond"/>
                <a:cs typeface="EB Garamond"/>
                <a:sym typeface="EB Garamond"/>
              </a:rPr>
              <a:t>Results/Conclusions:</a:t>
            </a:r>
            <a:r>
              <a:rPr lang="en" sz="1400">
                <a:latin typeface="Montserrat"/>
                <a:ea typeface="Montserrat"/>
                <a:cs typeface="Montserrat"/>
                <a:sym typeface="Montserrat"/>
              </a:rPr>
              <a:t> What is the result of your work? Are there implications for other communicators? Do you have any insights as a result of this work?</a:t>
            </a:r>
            <a:endParaRPr sz="1400">
              <a:latin typeface="Montserrat"/>
              <a:ea typeface="Montserrat"/>
              <a:cs typeface="Montserrat"/>
              <a:sym typeface="Montserrat"/>
            </a:endParaRPr>
          </a:p>
        </p:txBody>
      </p:sp>
      <p:cxnSp>
        <p:nvCxnSpPr>
          <p:cNvPr id="210" name="Google Shape;210;p34"/>
          <p:cNvCxnSpPr/>
          <p:nvPr/>
        </p:nvCxnSpPr>
        <p:spPr>
          <a:xfrm>
            <a:off x="515550" y="4476588"/>
            <a:ext cx="8113500" cy="0"/>
          </a:xfrm>
          <a:prstGeom prst="straightConnector1">
            <a:avLst/>
          </a:prstGeom>
          <a:noFill/>
          <a:ln cap="flat" cmpd="sng" w="9525">
            <a:solidFill>
              <a:srgbClr val="000000"/>
            </a:solidFill>
            <a:prstDash val="solid"/>
            <a:round/>
            <a:headEnd len="med" w="med" type="none"/>
            <a:tailEnd len="med" w="med" type="non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D9">
            <a:alpha val="56860"/>
          </a:srgbClr>
        </a:solidFill>
      </p:bgPr>
    </p:bg>
    <p:spTree>
      <p:nvGrpSpPr>
        <p:cNvPr id="214" name="Shape 214"/>
        <p:cNvGrpSpPr/>
        <p:nvPr/>
      </p:nvGrpSpPr>
      <p:grpSpPr>
        <a:xfrm>
          <a:off x="0" y="0"/>
          <a:ext cx="0" cy="0"/>
          <a:chOff x="0" y="0"/>
          <a:chExt cx="0" cy="0"/>
        </a:xfrm>
      </p:grpSpPr>
      <p:sp>
        <p:nvSpPr>
          <p:cNvPr id="215" name="Google Shape;215;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Poppins"/>
                <a:ea typeface="Poppins"/>
                <a:cs typeface="Poppins"/>
                <a:sym typeface="Poppins"/>
              </a:rPr>
              <a:t>Informative</a:t>
            </a:r>
            <a:r>
              <a:rPr lang="en">
                <a:latin typeface="Poppins"/>
                <a:ea typeface="Poppins"/>
                <a:cs typeface="Poppins"/>
                <a:sym typeface="Poppins"/>
              </a:rPr>
              <a:t> Abstracts - Example</a:t>
            </a:r>
            <a:endParaRPr>
              <a:latin typeface="Poppins"/>
              <a:ea typeface="Poppins"/>
              <a:cs typeface="Poppins"/>
              <a:sym typeface="Poppins"/>
            </a:endParaRPr>
          </a:p>
        </p:txBody>
      </p:sp>
      <p:sp>
        <p:nvSpPr>
          <p:cNvPr id="216" name="Google Shape;216;p35"/>
          <p:cNvSpPr txBox="1"/>
          <p:nvPr>
            <p:ph idx="1" type="body"/>
          </p:nvPr>
        </p:nvSpPr>
        <p:spPr>
          <a:xfrm>
            <a:off x="515550" y="1049313"/>
            <a:ext cx="8113500" cy="3395700"/>
          </a:xfrm>
          <a:prstGeom prst="rect">
            <a:avLst/>
          </a:prstGeom>
        </p:spPr>
        <p:txBody>
          <a:bodyPr anchorCtr="0" anchor="t" bIns="91425" lIns="91425" spcFirstLastPara="1" rIns="91425" wrap="square" tIns="91425">
            <a:normAutofit fontScale="70000" lnSpcReduction="20000"/>
          </a:bodyPr>
          <a:lstStyle/>
          <a:p>
            <a:pPr indent="0" lvl="0" marL="0" rtl="0" algn="l">
              <a:spcBef>
                <a:spcPts val="1200"/>
              </a:spcBef>
              <a:spcAft>
                <a:spcPts val="0"/>
              </a:spcAft>
              <a:buNone/>
            </a:pPr>
            <a:r>
              <a:rPr i="1" lang="en">
                <a:solidFill>
                  <a:schemeClr val="dk1"/>
                </a:solidFill>
                <a:latin typeface="Montserrat"/>
                <a:ea typeface="Montserrat"/>
                <a:cs typeface="Montserrat"/>
                <a:sym typeface="Montserrat"/>
              </a:rPr>
              <a:t>Evaluating Impact of Astronomy Outreach and Communication: A Pilot Randomized Controlled Trial </a:t>
            </a:r>
            <a:r>
              <a:rPr lang="en">
                <a:solidFill>
                  <a:schemeClr val="dk1"/>
                </a:solidFill>
                <a:latin typeface="Montserrat"/>
                <a:ea typeface="Montserrat"/>
                <a:cs typeface="Montserrat"/>
                <a:sym typeface="Montserrat"/>
              </a:rPr>
              <a:t>by Ramasamy Venugopal, Kodai Fukushima</a:t>
            </a:r>
            <a:endParaRPr>
              <a:solidFill>
                <a:schemeClr val="dk1"/>
              </a:solidFill>
              <a:latin typeface="Montserrat"/>
              <a:ea typeface="Montserrat"/>
              <a:cs typeface="Montserrat"/>
              <a:sym typeface="Montserrat"/>
            </a:endParaRPr>
          </a:p>
          <a:p>
            <a:pPr indent="0" lvl="0" marL="0" rtl="0" algn="l">
              <a:spcBef>
                <a:spcPts val="1200"/>
              </a:spcBef>
              <a:spcAft>
                <a:spcPts val="1200"/>
              </a:spcAft>
              <a:buNone/>
            </a:pPr>
            <a:r>
              <a:rPr lang="en">
                <a:solidFill>
                  <a:schemeClr val="dk1"/>
                </a:solidFill>
                <a:latin typeface="Montserrat"/>
                <a:ea typeface="Montserrat"/>
                <a:cs typeface="Montserrat"/>
                <a:sym typeface="Montserrat"/>
              </a:rPr>
              <a:t>One of the most cited reasons for communicating astronomy to the public is that Astronomy is inspirational and exposure to such topics leads to the development of an interest in science and STEM. Astronomy communicators, educators and professionals frequently engage with children and the general public to teach, demonstrate, and talk about Astronomy. But very rarely is the impact of such communication evaluated scientifically. The results of public communication of Astronomy are generally based on surveys and feedback forms which may not be designed to reveal weaknesses. There is a need for more rigorous evaluation methods which would reveal the successes and failures of current methods of astronomy communication and whether they might lead to any inadvertent harm. In this presentation, we share the implementation of a pilot Randomized Controlled Trial carried out in Cape Town, South Africa to test whether exposure to an astronomy intervention affects empathy and altruism in children (that is, whether astronomy induces a perspective of ‘One Global Humanity’ as is oft quoted). The pilot demonstrated that it is possible to use such rigorous methods to evaluate impact of astronomy outreach in an inexpensive manner. </a:t>
            </a:r>
            <a:endParaRPr>
              <a:solidFill>
                <a:schemeClr val="dk1"/>
              </a:solidFill>
              <a:latin typeface="Montserrat"/>
              <a:ea typeface="Montserrat"/>
              <a:cs typeface="Montserrat"/>
              <a:sym typeface="Montserrat"/>
            </a:endParaRPr>
          </a:p>
        </p:txBody>
      </p:sp>
      <p:cxnSp>
        <p:nvCxnSpPr>
          <p:cNvPr id="217" name="Google Shape;217;p35"/>
          <p:cNvCxnSpPr/>
          <p:nvPr/>
        </p:nvCxnSpPr>
        <p:spPr>
          <a:xfrm>
            <a:off x="515550" y="4476588"/>
            <a:ext cx="8113500" cy="0"/>
          </a:xfrm>
          <a:prstGeom prst="straightConnector1">
            <a:avLst/>
          </a:prstGeom>
          <a:noFill/>
          <a:ln cap="flat" cmpd="sng" w="9525">
            <a:solidFill>
              <a:srgbClr val="000000"/>
            </a:solidFill>
            <a:prstDash val="solid"/>
            <a:round/>
            <a:headEnd len="med" w="med" type="none"/>
            <a:tailEnd len="med" w="med" type="non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D9">
            <a:alpha val="56860"/>
          </a:srgbClr>
        </a:solidFill>
      </p:bgPr>
    </p:bg>
    <p:spTree>
      <p:nvGrpSpPr>
        <p:cNvPr id="221" name="Shape 221"/>
        <p:cNvGrpSpPr/>
        <p:nvPr/>
      </p:nvGrpSpPr>
      <p:grpSpPr>
        <a:xfrm>
          <a:off x="0" y="0"/>
          <a:ext cx="0" cy="0"/>
          <a:chOff x="0" y="0"/>
          <a:chExt cx="0" cy="0"/>
        </a:xfrm>
      </p:grpSpPr>
      <p:sp>
        <p:nvSpPr>
          <p:cNvPr id="222" name="Google Shape;222;p36"/>
          <p:cNvSpPr txBox="1"/>
          <p:nvPr>
            <p:ph idx="1" type="body"/>
          </p:nvPr>
        </p:nvSpPr>
        <p:spPr>
          <a:xfrm>
            <a:off x="515550" y="1049313"/>
            <a:ext cx="8113500" cy="3395700"/>
          </a:xfrm>
          <a:prstGeom prst="rect">
            <a:avLst/>
          </a:prstGeom>
        </p:spPr>
        <p:txBody>
          <a:bodyPr anchorCtr="0" anchor="t" bIns="91425" lIns="91425" spcFirstLastPara="1" rIns="91425" wrap="square" tIns="91425">
            <a:normAutofit fontScale="70000" lnSpcReduction="20000"/>
          </a:bodyPr>
          <a:lstStyle/>
          <a:p>
            <a:pPr indent="0" lvl="0" marL="0" rtl="0" algn="l">
              <a:spcBef>
                <a:spcPts val="1200"/>
              </a:spcBef>
              <a:spcAft>
                <a:spcPts val="0"/>
              </a:spcAft>
              <a:buNone/>
            </a:pPr>
            <a:r>
              <a:rPr i="1" lang="en">
                <a:solidFill>
                  <a:schemeClr val="dk1"/>
                </a:solidFill>
                <a:latin typeface="Montserrat"/>
                <a:ea typeface="Montserrat"/>
                <a:cs typeface="Montserrat"/>
                <a:sym typeface="Montserrat"/>
              </a:rPr>
              <a:t>Evaluating Impact of Astronomy Outreach and Communication: A Pilot Randomized Controlled Trial </a:t>
            </a:r>
            <a:r>
              <a:rPr lang="en">
                <a:solidFill>
                  <a:schemeClr val="dk1"/>
                </a:solidFill>
                <a:latin typeface="Montserrat"/>
                <a:ea typeface="Montserrat"/>
                <a:cs typeface="Montserrat"/>
                <a:sym typeface="Montserrat"/>
              </a:rPr>
              <a:t>by Ramasamy Venugopal, Kodai Fukushima</a:t>
            </a:r>
            <a:endParaRPr>
              <a:solidFill>
                <a:schemeClr val="dk1"/>
              </a:solidFill>
              <a:latin typeface="Montserrat"/>
              <a:ea typeface="Montserrat"/>
              <a:cs typeface="Montserrat"/>
              <a:sym typeface="Montserrat"/>
            </a:endParaRPr>
          </a:p>
          <a:p>
            <a:pPr indent="0" lvl="0" marL="0" rtl="0" algn="l">
              <a:spcBef>
                <a:spcPts val="1200"/>
              </a:spcBef>
              <a:spcAft>
                <a:spcPts val="1200"/>
              </a:spcAft>
              <a:buNone/>
            </a:pPr>
            <a:r>
              <a:rPr lang="en">
                <a:solidFill>
                  <a:schemeClr val="dk1"/>
                </a:solidFill>
                <a:highlight>
                  <a:srgbClr val="E6B8AF"/>
                </a:highlight>
                <a:latin typeface="Montserrat"/>
                <a:ea typeface="Montserrat"/>
                <a:cs typeface="Montserrat"/>
                <a:sym typeface="Montserrat"/>
              </a:rPr>
              <a:t>One of the most cited reasons for communicating astronomy to the public is that Astronomy is inspirational and exposure to such topics leads to the development of an interest in science and STEM. Astronomy communicators, educators and professionals frequently engage with children and the general public to teach, demonstrate, and talk about Astronomy. But very rarely is the impact of such communication evaluated scientifically. The results of public communication of Astronomy are generally based on surveys and feedback forms which may not be designed to reveal weaknesses. </a:t>
            </a:r>
            <a:r>
              <a:rPr lang="en">
                <a:solidFill>
                  <a:schemeClr val="dk1"/>
                </a:solidFill>
                <a:highlight>
                  <a:srgbClr val="D9EAD3"/>
                </a:highlight>
                <a:latin typeface="Montserrat"/>
                <a:ea typeface="Montserrat"/>
                <a:cs typeface="Montserrat"/>
                <a:sym typeface="Montserrat"/>
              </a:rPr>
              <a:t>There is a need for more rigorous evaluation methods which would reveal the successes and failures of current methods of astronomy communication and whether they might lead to any inadvertent harm. </a:t>
            </a:r>
            <a:r>
              <a:rPr lang="en">
                <a:solidFill>
                  <a:schemeClr val="dk1"/>
                </a:solidFill>
                <a:highlight>
                  <a:srgbClr val="CFE2F3"/>
                </a:highlight>
                <a:latin typeface="Montserrat"/>
                <a:ea typeface="Montserrat"/>
                <a:cs typeface="Montserrat"/>
                <a:sym typeface="Montserrat"/>
              </a:rPr>
              <a:t>In this presentation, we share the implementation of a pilot Randomized Controlled Trial carried out in Cape Town, South Africa to test whether exposure to an astronomy intervention affects empathy and altruism in children (that is, whether astronomy induces a perspective of ‘One Global Humanity’ as is oft quoted). </a:t>
            </a:r>
            <a:r>
              <a:rPr lang="en">
                <a:solidFill>
                  <a:schemeClr val="dk1"/>
                </a:solidFill>
                <a:highlight>
                  <a:srgbClr val="D9D2E9"/>
                </a:highlight>
                <a:latin typeface="Montserrat"/>
                <a:ea typeface="Montserrat"/>
                <a:cs typeface="Montserrat"/>
                <a:sym typeface="Montserrat"/>
              </a:rPr>
              <a:t>The pilot demonstrated that it is possible to use such rigorous methods to evaluate impact of astronomy outreach in an inexpensive manner. </a:t>
            </a:r>
            <a:endParaRPr>
              <a:solidFill>
                <a:schemeClr val="dk1"/>
              </a:solidFill>
              <a:highlight>
                <a:srgbClr val="D9D2E9"/>
              </a:highlight>
              <a:latin typeface="Montserrat"/>
              <a:ea typeface="Montserrat"/>
              <a:cs typeface="Montserrat"/>
              <a:sym typeface="Montserrat"/>
            </a:endParaRPr>
          </a:p>
        </p:txBody>
      </p:sp>
      <p:cxnSp>
        <p:nvCxnSpPr>
          <p:cNvPr id="223" name="Google Shape;223;p36"/>
          <p:cNvCxnSpPr/>
          <p:nvPr/>
        </p:nvCxnSpPr>
        <p:spPr>
          <a:xfrm>
            <a:off x="515550" y="4476588"/>
            <a:ext cx="8113500" cy="0"/>
          </a:xfrm>
          <a:prstGeom prst="straightConnector1">
            <a:avLst/>
          </a:prstGeom>
          <a:noFill/>
          <a:ln cap="flat" cmpd="sng" w="9525">
            <a:solidFill>
              <a:srgbClr val="000000"/>
            </a:solidFill>
            <a:prstDash val="solid"/>
            <a:round/>
            <a:headEnd len="med" w="med" type="none"/>
            <a:tailEnd len="med" w="med" type="none"/>
          </a:ln>
        </p:spPr>
      </p:cxnSp>
      <p:sp>
        <p:nvSpPr>
          <p:cNvPr id="224" name="Google Shape;224;p36"/>
          <p:cNvSpPr txBox="1"/>
          <p:nvPr/>
        </p:nvSpPr>
        <p:spPr>
          <a:xfrm>
            <a:off x="560400" y="331325"/>
            <a:ext cx="8023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highlight>
                  <a:srgbClr val="E6B8AF"/>
                </a:highlight>
                <a:latin typeface="Poppins"/>
                <a:ea typeface="Poppins"/>
                <a:cs typeface="Poppins"/>
                <a:sym typeface="Poppins"/>
              </a:rPr>
              <a:t>Introduction</a:t>
            </a:r>
            <a:r>
              <a:rPr lang="en">
                <a:latin typeface="Poppins"/>
                <a:ea typeface="Poppins"/>
                <a:cs typeface="Poppins"/>
                <a:sym typeface="Poppins"/>
              </a:rPr>
              <a:t> 			</a:t>
            </a:r>
            <a:r>
              <a:rPr lang="en">
                <a:highlight>
                  <a:srgbClr val="D9EAD3"/>
                </a:highlight>
                <a:latin typeface="Poppins"/>
                <a:ea typeface="Poppins"/>
                <a:cs typeface="Poppins"/>
                <a:sym typeface="Poppins"/>
              </a:rPr>
              <a:t>Aim</a:t>
            </a:r>
            <a:r>
              <a:rPr lang="en">
                <a:latin typeface="Poppins"/>
                <a:ea typeface="Poppins"/>
                <a:cs typeface="Poppins"/>
                <a:sym typeface="Poppins"/>
              </a:rPr>
              <a:t> 			</a:t>
            </a:r>
            <a:r>
              <a:rPr lang="en">
                <a:highlight>
                  <a:srgbClr val="CFE2F3"/>
                </a:highlight>
                <a:latin typeface="Poppins"/>
                <a:ea typeface="Poppins"/>
                <a:cs typeface="Poppins"/>
                <a:sym typeface="Poppins"/>
              </a:rPr>
              <a:t>Methods</a:t>
            </a:r>
            <a:r>
              <a:rPr lang="en">
                <a:highlight>
                  <a:srgbClr val="E6B8AF"/>
                </a:highlight>
                <a:latin typeface="Poppins"/>
                <a:ea typeface="Poppins"/>
                <a:cs typeface="Poppins"/>
                <a:sym typeface="Poppins"/>
              </a:rPr>
              <a:t>			</a:t>
            </a:r>
            <a:r>
              <a:rPr lang="en">
                <a:highlight>
                  <a:srgbClr val="D9D2E9"/>
                </a:highlight>
                <a:latin typeface="Poppins"/>
                <a:ea typeface="Poppins"/>
                <a:cs typeface="Poppins"/>
                <a:sym typeface="Poppins"/>
              </a:rPr>
              <a:t>Results/Conclusions</a:t>
            </a:r>
            <a:endParaRPr>
              <a:highlight>
                <a:srgbClr val="D9D2E9"/>
              </a:highlight>
              <a:latin typeface="Poppins"/>
              <a:ea typeface="Poppins"/>
              <a:cs typeface="Poppins"/>
              <a:sym typeface="Poppi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D9">
            <a:alpha val="56860"/>
          </a:srgbClr>
        </a:solidFill>
      </p:bgPr>
    </p:bg>
    <p:spTree>
      <p:nvGrpSpPr>
        <p:cNvPr id="228" name="Shape 228"/>
        <p:cNvGrpSpPr/>
        <p:nvPr/>
      </p:nvGrpSpPr>
      <p:grpSpPr>
        <a:xfrm>
          <a:off x="0" y="0"/>
          <a:ext cx="0" cy="0"/>
          <a:chOff x="0" y="0"/>
          <a:chExt cx="0" cy="0"/>
        </a:xfrm>
      </p:grpSpPr>
      <p:sp>
        <p:nvSpPr>
          <p:cNvPr id="229" name="Google Shape;229;p37"/>
          <p:cNvSpPr txBox="1"/>
          <p:nvPr>
            <p:ph idx="1" type="body"/>
          </p:nvPr>
        </p:nvSpPr>
        <p:spPr>
          <a:xfrm>
            <a:off x="515250" y="1058175"/>
            <a:ext cx="8113500" cy="3378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440"/>
              <a:buNone/>
            </a:pPr>
            <a:r>
              <a:rPr lang="en" sz="1400">
                <a:solidFill>
                  <a:schemeClr val="dk1"/>
                </a:solidFill>
                <a:latin typeface="Montserrat"/>
                <a:ea typeface="Montserrat"/>
                <a:cs typeface="Montserrat"/>
                <a:sym typeface="Montserrat"/>
              </a:rPr>
              <a:t>Do: </a:t>
            </a:r>
            <a:endParaRPr sz="1400">
              <a:solidFill>
                <a:schemeClr val="dk1"/>
              </a:solidFill>
              <a:latin typeface="Montserrat"/>
              <a:ea typeface="Montserrat"/>
              <a:cs typeface="Montserrat"/>
              <a:sym typeface="Montserrat"/>
            </a:endParaRPr>
          </a:p>
          <a:p>
            <a:pPr indent="-298450" lvl="0" marL="4572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Be precise, clear, and short, so people understand better</a:t>
            </a:r>
            <a:endParaRPr sz="1100">
              <a:solidFill>
                <a:schemeClr val="dk1"/>
              </a:solidFill>
              <a:latin typeface="Montserrat"/>
              <a:ea typeface="Montserrat"/>
              <a:cs typeface="Montserrat"/>
              <a:sym typeface="Montserrat"/>
            </a:endParaRPr>
          </a:p>
          <a:p>
            <a:pPr indent="-298450" lvl="0" marL="4572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Figure out what the most important thing about your work is and highlight that. (e.g., What research gap are you filling with your research?)</a:t>
            </a:r>
            <a:endParaRPr sz="1100">
              <a:solidFill>
                <a:schemeClr val="dk1"/>
              </a:solidFill>
              <a:latin typeface="Montserrat"/>
              <a:ea typeface="Montserrat"/>
              <a:cs typeface="Montserrat"/>
              <a:sym typeface="Montserrat"/>
            </a:endParaRPr>
          </a:p>
          <a:p>
            <a:pPr indent="-298450" lvl="0" marL="4572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Use enticing language that draws people in</a:t>
            </a:r>
            <a:endParaRPr sz="1100">
              <a:solidFill>
                <a:schemeClr val="dk1"/>
              </a:solidFill>
              <a:latin typeface="Montserrat"/>
              <a:ea typeface="Montserrat"/>
              <a:cs typeface="Montserrat"/>
              <a:sym typeface="Montserrat"/>
            </a:endParaRPr>
          </a:p>
          <a:p>
            <a:pPr indent="-298450" lvl="0" marL="4572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Know your audience/event</a:t>
            </a:r>
            <a:endParaRPr sz="1100">
              <a:solidFill>
                <a:schemeClr val="dk1"/>
              </a:solidFill>
              <a:latin typeface="Montserrat"/>
              <a:ea typeface="Montserrat"/>
              <a:cs typeface="Montserrat"/>
              <a:sym typeface="Montserrat"/>
            </a:endParaRPr>
          </a:p>
          <a:p>
            <a:pPr indent="-298450" lvl="0" marL="4572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Stick to the word limit</a:t>
            </a:r>
            <a:endParaRPr sz="1100">
              <a:solidFill>
                <a:schemeClr val="dk1"/>
              </a:solidFill>
              <a:latin typeface="Montserrat"/>
              <a:ea typeface="Montserrat"/>
              <a:cs typeface="Montserrat"/>
              <a:sym typeface="Montserrat"/>
            </a:endParaRPr>
          </a:p>
          <a:p>
            <a:pPr indent="-298450" lvl="0" marL="4572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Have consistent flow</a:t>
            </a:r>
            <a:endParaRPr sz="1100">
              <a:solidFill>
                <a:schemeClr val="dk1"/>
              </a:solidFill>
              <a:latin typeface="Montserrat"/>
              <a:ea typeface="Montserrat"/>
              <a:cs typeface="Montserrat"/>
              <a:sym typeface="Montserrat"/>
            </a:endParaRPr>
          </a:p>
          <a:p>
            <a:pPr indent="-298450" lvl="0" marL="4572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Proofread: avoid simple mistakes with spelling and grammar</a:t>
            </a:r>
            <a:endParaRPr sz="1100">
              <a:solidFill>
                <a:schemeClr val="dk1"/>
              </a:solidFill>
              <a:latin typeface="Montserrat"/>
              <a:ea typeface="Montserrat"/>
              <a:cs typeface="Montserrat"/>
              <a:sym typeface="Montserrat"/>
            </a:endParaRPr>
          </a:p>
          <a:p>
            <a:pPr indent="-298450" lvl="0" marL="4572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Make sure you meet the expectations of our audience; know who your audience is and what they want</a:t>
            </a:r>
            <a:endParaRPr sz="1100">
              <a:solidFill>
                <a:schemeClr val="dk1"/>
              </a:solidFill>
              <a:latin typeface="Montserrat"/>
              <a:ea typeface="Montserrat"/>
              <a:cs typeface="Montserrat"/>
              <a:sym typeface="Montserrat"/>
            </a:endParaRPr>
          </a:p>
          <a:p>
            <a:pPr indent="-298450" lvl="0" marL="4572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Make sure you spend proportionate amounts of time in each component (Introduction/Aim/Methods/Results for an Informative abstract and Background/Purpose/Focus of work for a Descriptive abstract) according to the work done</a:t>
            </a:r>
            <a:endParaRPr sz="11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440"/>
              <a:buNone/>
            </a:pPr>
            <a:r>
              <a:t/>
            </a:r>
            <a:endParaRPr i="1" sz="118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440"/>
              <a:buNone/>
            </a:pPr>
            <a:r>
              <a:rPr lang="en" sz="1400">
                <a:solidFill>
                  <a:schemeClr val="dk1"/>
                </a:solidFill>
                <a:latin typeface="Montserrat"/>
                <a:ea typeface="Montserrat"/>
                <a:cs typeface="Montserrat"/>
                <a:sym typeface="Montserrat"/>
              </a:rPr>
              <a:t>Don’t: </a:t>
            </a:r>
            <a:endParaRPr sz="1400">
              <a:solidFill>
                <a:schemeClr val="dk1"/>
              </a:solidFill>
              <a:latin typeface="Montserrat"/>
              <a:ea typeface="Montserrat"/>
              <a:cs typeface="Montserrat"/>
              <a:sym typeface="Montserrat"/>
            </a:endParaRPr>
          </a:p>
          <a:p>
            <a:pPr indent="-298450" lvl="0" marL="4572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Don’t mention personal details</a:t>
            </a:r>
            <a:endParaRPr sz="1100">
              <a:solidFill>
                <a:schemeClr val="dk1"/>
              </a:solidFill>
              <a:latin typeface="Montserrat"/>
              <a:ea typeface="Montserrat"/>
              <a:cs typeface="Montserrat"/>
              <a:sym typeface="Montserrat"/>
            </a:endParaRPr>
          </a:p>
          <a:p>
            <a:pPr indent="-298450" lvl="0" marL="4572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Don’t be wordy.</a:t>
            </a:r>
            <a:endParaRPr sz="1100">
              <a:solidFill>
                <a:schemeClr val="dk1"/>
              </a:solidFill>
              <a:latin typeface="Montserrat"/>
              <a:ea typeface="Montserrat"/>
              <a:cs typeface="Montserrat"/>
              <a:sym typeface="Montserrat"/>
            </a:endParaRPr>
          </a:p>
        </p:txBody>
      </p:sp>
      <p:cxnSp>
        <p:nvCxnSpPr>
          <p:cNvPr id="230" name="Google Shape;230;p37"/>
          <p:cNvCxnSpPr/>
          <p:nvPr/>
        </p:nvCxnSpPr>
        <p:spPr>
          <a:xfrm>
            <a:off x="515550" y="4476588"/>
            <a:ext cx="8113500" cy="0"/>
          </a:xfrm>
          <a:prstGeom prst="straightConnector1">
            <a:avLst/>
          </a:prstGeom>
          <a:noFill/>
          <a:ln cap="flat" cmpd="sng" w="9525">
            <a:solidFill>
              <a:srgbClr val="000000"/>
            </a:solidFill>
            <a:prstDash val="solid"/>
            <a:round/>
            <a:headEnd len="med" w="med" type="none"/>
            <a:tailEnd len="med" w="med" type="none"/>
          </a:ln>
        </p:spPr>
      </p:cxnSp>
      <p:sp>
        <p:nvSpPr>
          <p:cNvPr id="231" name="Google Shape;231;p37"/>
          <p:cNvSpPr txBox="1"/>
          <p:nvPr>
            <p:ph type="title"/>
          </p:nvPr>
        </p:nvSpPr>
        <p:spPr>
          <a:xfrm>
            <a:off x="311700" y="4450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Poppins"/>
                <a:ea typeface="Poppins"/>
                <a:cs typeface="Poppins"/>
                <a:sym typeface="Poppins"/>
              </a:rPr>
              <a:t>Group Suggestions</a:t>
            </a:r>
            <a:endParaRPr>
              <a:latin typeface="Poppins"/>
              <a:ea typeface="Poppins"/>
              <a:cs typeface="Poppins"/>
              <a:sym typeface="Poppi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D9">
            <a:alpha val="56860"/>
          </a:srgbClr>
        </a:solidFill>
      </p:bgPr>
    </p:bg>
    <p:spTree>
      <p:nvGrpSpPr>
        <p:cNvPr id="235" name="Shape 235"/>
        <p:cNvGrpSpPr/>
        <p:nvPr/>
      </p:nvGrpSpPr>
      <p:grpSpPr>
        <a:xfrm>
          <a:off x="0" y="0"/>
          <a:ext cx="0" cy="0"/>
          <a:chOff x="0" y="0"/>
          <a:chExt cx="0" cy="0"/>
        </a:xfrm>
      </p:grpSpPr>
      <p:sp>
        <p:nvSpPr>
          <p:cNvPr id="236" name="Google Shape;236;p38"/>
          <p:cNvSpPr txBox="1"/>
          <p:nvPr>
            <p:ph idx="1" type="body"/>
          </p:nvPr>
        </p:nvSpPr>
        <p:spPr>
          <a:xfrm>
            <a:off x="515250" y="1084425"/>
            <a:ext cx="8113500" cy="332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latin typeface="Montserrat"/>
                <a:ea typeface="Montserrat"/>
                <a:cs typeface="Montserrat"/>
                <a:sym typeface="Montserrat"/>
              </a:rPr>
              <a:t>Do:</a:t>
            </a:r>
            <a:endParaRPr sz="15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 sz="1200">
                <a:latin typeface="Montserrat"/>
                <a:ea typeface="Montserrat"/>
                <a:cs typeface="Montserrat"/>
                <a:sym typeface="Montserrat"/>
              </a:rPr>
              <a:t>Use concise language.</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 sz="1200">
                <a:latin typeface="Montserrat"/>
                <a:ea typeface="Montserrat"/>
                <a:cs typeface="Montserrat"/>
                <a:sym typeface="Montserrat"/>
              </a:rPr>
              <a:t>Make sure your language is easily understood by a wide audience.</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 sz="1200">
                <a:latin typeface="Montserrat"/>
                <a:ea typeface="Montserrat"/>
                <a:cs typeface="Montserrat"/>
                <a:sym typeface="Montserrat"/>
              </a:rPr>
              <a:t>Make sure your language is appropriate for your audience and sparks their interest.</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 sz="1200">
                <a:latin typeface="Montserrat"/>
                <a:ea typeface="Montserrat"/>
                <a:cs typeface="Montserrat"/>
                <a:sym typeface="Montserrat"/>
              </a:rPr>
              <a:t>Information should naturally flow from one statement to the next.</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 sz="1200">
                <a:latin typeface="Montserrat"/>
                <a:ea typeface="Montserrat"/>
                <a:cs typeface="Montserrat"/>
                <a:sym typeface="Montserrat"/>
              </a:rPr>
              <a:t>Explain what the results mean and their implications.</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 sz="1200">
                <a:latin typeface="Montserrat"/>
                <a:ea typeface="Montserrat"/>
                <a:cs typeface="Montserrat"/>
                <a:sym typeface="Montserrat"/>
              </a:rPr>
              <a:t>Focus on the essence of the research or issue.</a:t>
            </a:r>
            <a:endParaRPr sz="1200">
              <a:latin typeface="Montserrat"/>
              <a:ea typeface="Montserrat"/>
              <a:cs typeface="Montserrat"/>
              <a:sym typeface="Montserrat"/>
            </a:endParaRPr>
          </a:p>
          <a:p>
            <a:pPr indent="0" lvl="0" marL="0" rtl="0" algn="l">
              <a:spcBef>
                <a:spcPts val="1200"/>
              </a:spcBef>
              <a:spcAft>
                <a:spcPts val="0"/>
              </a:spcAft>
              <a:buNone/>
            </a:pPr>
            <a:r>
              <a:rPr lang="en" sz="1500">
                <a:latin typeface="Montserrat"/>
                <a:ea typeface="Montserrat"/>
                <a:cs typeface="Montserrat"/>
                <a:sym typeface="Montserrat"/>
              </a:rPr>
              <a:t>Don’t:</a:t>
            </a:r>
            <a:endParaRPr sz="15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 sz="1200">
                <a:latin typeface="Montserrat"/>
                <a:ea typeface="Montserrat"/>
                <a:cs typeface="Montserrat"/>
                <a:sym typeface="Montserrat"/>
              </a:rPr>
              <a:t>Do not include information in the abstract that you don’t plan to present in a paper, poster, or presentation.</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 sz="1200">
                <a:latin typeface="Montserrat"/>
                <a:ea typeface="Montserrat"/>
                <a:cs typeface="Montserrat"/>
                <a:sym typeface="Montserrat"/>
              </a:rPr>
              <a:t>Do not define terms.</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 sz="1200">
                <a:latin typeface="Montserrat"/>
                <a:ea typeface="Montserrat"/>
                <a:cs typeface="Montserrat"/>
                <a:sym typeface="Montserrat"/>
              </a:rPr>
              <a:t>Do not cite other works.</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 sz="1200">
                <a:latin typeface="Montserrat"/>
                <a:ea typeface="Montserrat"/>
                <a:cs typeface="Montserrat"/>
                <a:sym typeface="Montserrat"/>
              </a:rPr>
              <a:t>Do not give too many (unnecessary) details. That is, do not give a summary of the work.</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 sz="1200">
                <a:latin typeface="Montserrat"/>
                <a:ea typeface="Montserrat"/>
                <a:cs typeface="Montserrat"/>
                <a:sym typeface="Montserrat"/>
              </a:rPr>
              <a:t>Do not cite specific details or numbers.</a:t>
            </a:r>
            <a:endParaRPr sz="1200">
              <a:latin typeface="Montserrat"/>
              <a:ea typeface="Montserrat"/>
              <a:cs typeface="Montserrat"/>
              <a:sym typeface="Montserrat"/>
            </a:endParaRPr>
          </a:p>
        </p:txBody>
      </p:sp>
      <p:sp>
        <p:nvSpPr>
          <p:cNvPr id="237" name="Google Shape;237;p38"/>
          <p:cNvSpPr txBox="1"/>
          <p:nvPr>
            <p:ph type="title"/>
          </p:nvPr>
        </p:nvSpPr>
        <p:spPr>
          <a:xfrm>
            <a:off x="311700" y="4450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Poppins"/>
                <a:ea typeface="Poppins"/>
                <a:cs typeface="Poppins"/>
                <a:sym typeface="Poppins"/>
              </a:rPr>
              <a:t>More Advise </a:t>
            </a:r>
            <a:endParaRPr>
              <a:latin typeface="Poppins"/>
              <a:ea typeface="Poppins"/>
              <a:cs typeface="Poppins"/>
              <a:sym typeface="Poppins"/>
            </a:endParaRPr>
          </a:p>
        </p:txBody>
      </p:sp>
      <p:cxnSp>
        <p:nvCxnSpPr>
          <p:cNvPr id="238" name="Google Shape;238;p38"/>
          <p:cNvCxnSpPr/>
          <p:nvPr/>
        </p:nvCxnSpPr>
        <p:spPr>
          <a:xfrm>
            <a:off x="515550" y="4476588"/>
            <a:ext cx="8113500" cy="0"/>
          </a:xfrm>
          <a:prstGeom prst="straightConnector1">
            <a:avLst/>
          </a:prstGeom>
          <a:noFill/>
          <a:ln cap="flat" cmpd="sng" w="9525">
            <a:solidFill>
              <a:srgbClr val="000000"/>
            </a:solidFill>
            <a:prstDash val="solid"/>
            <a:round/>
            <a:headEnd len="med" w="med" type="none"/>
            <a:tailEnd len="med" w="med" type="non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D9">
            <a:alpha val="56860"/>
          </a:srgbClr>
        </a:solidFill>
      </p:bgPr>
    </p:bg>
    <p:spTree>
      <p:nvGrpSpPr>
        <p:cNvPr id="242" name="Shape 242"/>
        <p:cNvGrpSpPr/>
        <p:nvPr/>
      </p:nvGrpSpPr>
      <p:grpSpPr>
        <a:xfrm>
          <a:off x="0" y="0"/>
          <a:ext cx="0" cy="0"/>
          <a:chOff x="0" y="0"/>
          <a:chExt cx="0" cy="0"/>
        </a:xfrm>
      </p:grpSpPr>
      <p:sp>
        <p:nvSpPr>
          <p:cNvPr id="243" name="Google Shape;243;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Poppins"/>
                <a:ea typeface="Poppins"/>
                <a:cs typeface="Poppins"/>
                <a:sym typeface="Poppins"/>
              </a:rPr>
              <a:t>Expectations from the SOC</a:t>
            </a:r>
            <a:endParaRPr>
              <a:latin typeface="Poppins"/>
              <a:ea typeface="Poppins"/>
              <a:cs typeface="Poppins"/>
              <a:sym typeface="Poppins"/>
            </a:endParaRPr>
          </a:p>
        </p:txBody>
      </p:sp>
      <p:cxnSp>
        <p:nvCxnSpPr>
          <p:cNvPr id="244" name="Google Shape;244;p39"/>
          <p:cNvCxnSpPr/>
          <p:nvPr/>
        </p:nvCxnSpPr>
        <p:spPr>
          <a:xfrm>
            <a:off x="515550" y="4476588"/>
            <a:ext cx="8113500" cy="0"/>
          </a:xfrm>
          <a:prstGeom prst="straightConnector1">
            <a:avLst/>
          </a:prstGeom>
          <a:noFill/>
          <a:ln cap="flat" cmpd="sng" w="9525">
            <a:solidFill>
              <a:srgbClr val="000000"/>
            </a:solidFill>
            <a:prstDash val="solid"/>
            <a:round/>
            <a:headEnd len="med" w="med" type="none"/>
            <a:tailEnd len="med" w="med" type="none"/>
          </a:ln>
        </p:spPr>
      </p:cxnSp>
      <p:graphicFrame>
        <p:nvGraphicFramePr>
          <p:cNvPr id="245" name="Google Shape;245;p39"/>
          <p:cNvGraphicFramePr/>
          <p:nvPr/>
        </p:nvGraphicFramePr>
        <p:xfrm>
          <a:off x="515188" y="1776300"/>
          <a:ext cx="3000000" cy="3000000"/>
        </p:xfrm>
        <a:graphic>
          <a:graphicData uri="http://schemas.openxmlformats.org/drawingml/2006/table">
            <a:tbl>
              <a:tblPr>
                <a:noFill/>
                <a:tableStyleId>{C1E520D9-5378-473D-8B92-A2E28841E4E4}</a:tableStyleId>
              </a:tblPr>
              <a:tblGrid>
                <a:gridCol w="1014200"/>
                <a:gridCol w="1014200"/>
                <a:gridCol w="1014200"/>
                <a:gridCol w="1014200"/>
                <a:gridCol w="1014200"/>
                <a:gridCol w="1014200"/>
                <a:gridCol w="1335650"/>
                <a:gridCol w="692750"/>
              </a:tblGrid>
              <a:tr h="1317675">
                <a:tc>
                  <a:txBody>
                    <a:bodyPr/>
                    <a:lstStyle/>
                    <a:p>
                      <a:pPr indent="0" lvl="0" marL="0" rtl="0" algn="l">
                        <a:spcBef>
                          <a:spcPts val="0"/>
                        </a:spcBef>
                        <a:spcAft>
                          <a:spcPts val="0"/>
                        </a:spcAft>
                        <a:buNone/>
                      </a:pPr>
                      <a:r>
                        <a:rPr lang="en" sz="1000">
                          <a:solidFill>
                            <a:srgbClr val="598FCB"/>
                          </a:solidFill>
                          <a:latin typeface="Montserrat"/>
                          <a:ea typeface="Montserrat"/>
                          <a:cs typeface="Montserrat"/>
                          <a:sym typeface="Montserrat"/>
                        </a:rPr>
                        <a:t>Metric</a:t>
                      </a:r>
                      <a:endParaRPr sz="1000">
                        <a:solidFill>
                          <a:srgbClr val="598FCB"/>
                        </a:solidFill>
                        <a:latin typeface="Montserrat"/>
                        <a:ea typeface="Montserrat"/>
                        <a:cs typeface="Montserrat"/>
                        <a:sym typeface="Montserrat"/>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1000">
                          <a:latin typeface="Montserrat"/>
                          <a:ea typeface="Montserrat"/>
                          <a:cs typeface="Montserrat"/>
                          <a:sym typeface="Montserrat"/>
                        </a:rPr>
                        <a:t>Score 0 for teacher training or purely educational abstracts</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Montserrat"/>
                          <a:ea typeface="Montserrat"/>
                          <a:cs typeface="Montserrat"/>
                          <a:sym typeface="Montserrat"/>
                        </a:rPr>
                        <a:t>Is the problem clearly described? Is it related to science communication?</a:t>
                      </a:r>
                      <a:endParaRPr sz="1000">
                        <a:latin typeface="Montserrat"/>
                        <a:ea typeface="Montserrat"/>
                        <a:cs typeface="Montserrat"/>
                        <a:sym typeface="Montserrat"/>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Montserrat"/>
                          <a:ea typeface="Montserrat"/>
                          <a:cs typeface="Montserrat"/>
                          <a:sym typeface="Montserrat"/>
                        </a:rPr>
                        <a:t>Did the activities tackle the described problem?</a:t>
                      </a:r>
                      <a:endParaRPr sz="1000">
                        <a:latin typeface="Montserrat"/>
                        <a:ea typeface="Montserrat"/>
                        <a:cs typeface="Montserrat"/>
                        <a:sym typeface="Montserrat"/>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1000">
                          <a:latin typeface="Montserrat"/>
                          <a:ea typeface="Montserrat"/>
                          <a:cs typeface="Montserrat"/>
                          <a:sym typeface="Montserrat"/>
                        </a:rPr>
                        <a:t>Any creative additions to the project?</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1000">
                          <a:latin typeface="Montserrat"/>
                          <a:ea typeface="Montserrat"/>
                          <a:cs typeface="Montserrat"/>
                          <a:sym typeface="Montserrat"/>
                        </a:rPr>
                        <a:t>Did the project result in meaningful changes?</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Montserrat"/>
                          <a:ea typeface="Montserrat"/>
                          <a:cs typeface="Montserrat"/>
                          <a:sym typeface="Montserrat"/>
                        </a:rPr>
                        <a:t>How many useful learning outcomes are there?</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000">
                          <a:latin typeface="Montserrat"/>
                          <a:ea typeface="Montserrat"/>
                          <a:cs typeface="Montserrat"/>
                          <a:sym typeface="Montserrat"/>
                        </a:rPr>
                        <a:t>One:  Score 0-4 </a:t>
                      </a:r>
                      <a:endParaRPr sz="1000">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000">
                          <a:latin typeface="Montserrat"/>
                          <a:ea typeface="Montserrat"/>
                          <a:cs typeface="Montserrat"/>
                          <a:sym typeface="Montserrat"/>
                        </a:rPr>
                        <a:t>Two: Score 5-7 </a:t>
                      </a:r>
                      <a:endParaRPr sz="1000">
                        <a:latin typeface="Montserrat"/>
                        <a:ea typeface="Montserrat"/>
                        <a:cs typeface="Montserrat"/>
                        <a:sym typeface="Montserrat"/>
                      </a:endParaRPr>
                    </a:p>
                    <a:p>
                      <a:pPr indent="0" lvl="0" marL="0" rtl="0" algn="l">
                        <a:spcBef>
                          <a:spcPts val="0"/>
                        </a:spcBef>
                        <a:spcAft>
                          <a:spcPts val="0"/>
                        </a:spcAft>
                        <a:buNone/>
                      </a:pPr>
                      <a:r>
                        <a:rPr lang="en" sz="1000">
                          <a:latin typeface="Montserrat"/>
                          <a:ea typeface="Montserrat"/>
                          <a:cs typeface="Montserrat"/>
                          <a:sym typeface="Montserrat"/>
                        </a:rPr>
                        <a:t>Three+: Score 8-10 </a:t>
                      </a:r>
                      <a:endParaRPr sz="1000">
                        <a:latin typeface="Montserrat"/>
                        <a:ea typeface="Montserrat"/>
                        <a:cs typeface="Montserrat"/>
                        <a:sym typeface="Montserrat"/>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Montserrat"/>
                          <a:ea typeface="Montserrat"/>
                          <a:cs typeface="Montserrat"/>
                          <a:sym typeface="Montserrat"/>
                        </a:rPr>
                        <a:t>Final Score</a:t>
                      </a:r>
                      <a:endParaRPr sz="1000">
                        <a:latin typeface="Montserrat"/>
                        <a:ea typeface="Montserrat"/>
                        <a:cs typeface="Montserrat"/>
                        <a:sym typeface="Montserrat"/>
                      </a:endParaRPr>
                    </a:p>
                  </a:txBody>
                  <a:tcPr marT="91425" marB="91425" marR="91425" marL="91425">
                    <a:lnB cap="flat" cmpd="sng" w="9525">
                      <a:solidFill>
                        <a:srgbClr val="9E9E9E"/>
                      </a:solidFill>
                      <a:prstDash val="solid"/>
                      <a:round/>
                      <a:headEnd len="sm" w="sm" type="none"/>
                      <a:tailEnd len="sm" w="sm" type="none"/>
                    </a:lnB>
                  </a:tcPr>
                </a:tc>
              </a:tr>
              <a:tr h="539650">
                <a:tc>
                  <a:txBody>
                    <a:bodyPr/>
                    <a:lstStyle/>
                    <a:p>
                      <a:pPr indent="0" lvl="0" marL="0" rtl="0" algn="l">
                        <a:spcBef>
                          <a:spcPts val="0"/>
                        </a:spcBef>
                        <a:spcAft>
                          <a:spcPts val="0"/>
                        </a:spcAft>
                        <a:buNone/>
                      </a:pPr>
                      <a:r>
                        <a:rPr lang="en" sz="1000">
                          <a:solidFill>
                            <a:srgbClr val="598FCB"/>
                          </a:solidFill>
                          <a:latin typeface="Montserrat"/>
                          <a:ea typeface="Montserrat"/>
                          <a:cs typeface="Montserrat"/>
                          <a:sym typeface="Montserrat"/>
                        </a:rPr>
                        <a:t>Possible Points</a:t>
                      </a:r>
                      <a:endParaRPr sz="1000">
                        <a:solidFill>
                          <a:srgbClr val="598FCB"/>
                        </a:solidFill>
                        <a:latin typeface="Montserrat"/>
                        <a:ea typeface="Montserrat"/>
                        <a:cs typeface="Montserrat"/>
                        <a:sym typeface="Montserra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dk1"/>
                          </a:solidFill>
                          <a:latin typeface="Montserrat"/>
                          <a:ea typeface="Montserrat"/>
                          <a:cs typeface="Montserrat"/>
                          <a:sym typeface="Montserrat"/>
                        </a:rPr>
                        <a:t>1</a:t>
                      </a:r>
                      <a:endParaRPr sz="1000">
                        <a:latin typeface="Montserrat"/>
                        <a:ea typeface="Montserrat"/>
                        <a:cs typeface="Montserrat"/>
                        <a:sym typeface="Montserra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dk1"/>
                          </a:solidFill>
                          <a:latin typeface="Montserrat"/>
                          <a:ea typeface="Montserrat"/>
                          <a:cs typeface="Montserrat"/>
                          <a:sym typeface="Montserrat"/>
                        </a:rPr>
                        <a:t>10</a:t>
                      </a:r>
                      <a:endParaRPr sz="1000">
                        <a:latin typeface="Montserrat"/>
                        <a:ea typeface="Montserrat"/>
                        <a:cs typeface="Montserrat"/>
                        <a:sym typeface="Montserra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dk1"/>
                          </a:solidFill>
                          <a:latin typeface="Montserrat"/>
                          <a:ea typeface="Montserrat"/>
                          <a:cs typeface="Montserrat"/>
                          <a:sym typeface="Montserrat"/>
                        </a:rPr>
                        <a:t>10</a:t>
                      </a:r>
                      <a:endParaRPr sz="1000">
                        <a:latin typeface="Montserrat"/>
                        <a:ea typeface="Montserrat"/>
                        <a:cs typeface="Montserrat"/>
                        <a:sym typeface="Montserra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dk1"/>
                          </a:solidFill>
                          <a:latin typeface="Montserrat"/>
                          <a:ea typeface="Montserrat"/>
                          <a:cs typeface="Montserrat"/>
                          <a:sym typeface="Montserrat"/>
                        </a:rPr>
                        <a:t>10</a:t>
                      </a:r>
                      <a:endParaRPr sz="1000">
                        <a:latin typeface="Montserrat"/>
                        <a:ea typeface="Montserrat"/>
                        <a:cs typeface="Montserrat"/>
                        <a:sym typeface="Montserra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dk1"/>
                          </a:solidFill>
                          <a:latin typeface="Montserrat"/>
                          <a:ea typeface="Montserrat"/>
                          <a:cs typeface="Montserrat"/>
                          <a:sym typeface="Montserrat"/>
                        </a:rPr>
                        <a:t>10</a:t>
                      </a:r>
                      <a:endParaRPr sz="1000">
                        <a:latin typeface="Montserrat"/>
                        <a:ea typeface="Montserrat"/>
                        <a:cs typeface="Montserrat"/>
                        <a:sym typeface="Montserra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000">
                          <a:solidFill>
                            <a:schemeClr val="dk1"/>
                          </a:solidFill>
                          <a:latin typeface="Montserrat"/>
                          <a:ea typeface="Montserrat"/>
                          <a:cs typeface="Montserrat"/>
                          <a:sym typeface="Montserrat"/>
                        </a:rPr>
                        <a:t>10</a:t>
                      </a:r>
                      <a:endParaRPr sz="1000">
                        <a:latin typeface="Montserrat"/>
                        <a:ea typeface="Montserrat"/>
                        <a:cs typeface="Montserrat"/>
                        <a:sym typeface="Montserra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Montserrat"/>
                          <a:ea typeface="Montserrat"/>
                          <a:cs typeface="Montserrat"/>
                          <a:sym typeface="Montserrat"/>
                        </a:rPr>
                        <a:t>51</a:t>
                      </a:r>
                      <a:endParaRPr sz="1000">
                        <a:latin typeface="Montserrat"/>
                        <a:ea typeface="Montserrat"/>
                        <a:cs typeface="Montserrat"/>
                        <a:sym typeface="Montserra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D9">
            <a:alpha val="56860"/>
          </a:srgbClr>
        </a:solidFill>
      </p:bgPr>
    </p:bg>
    <p:spTree>
      <p:nvGrpSpPr>
        <p:cNvPr id="249" name="Shape 249"/>
        <p:cNvGrpSpPr/>
        <p:nvPr/>
      </p:nvGrpSpPr>
      <p:grpSpPr>
        <a:xfrm>
          <a:off x="0" y="0"/>
          <a:ext cx="0" cy="0"/>
          <a:chOff x="0" y="0"/>
          <a:chExt cx="0" cy="0"/>
        </a:xfrm>
      </p:grpSpPr>
      <p:sp>
        <p:nvSpPr>
          <p:cNvPr id="250" name="Google Shape;250;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Poppins"/>
                <a:ea typeface="Poppins"/>
                <a:cs typeface="Poppins"/>
                <a:sym typeface="Poppins"/>
              </a:rPr>
              <a:t>Considerations</a:t>
            </a:r>
            <a:r>
              <a:rPr lang="en">
                <a:latin typeface="Poppins"/>
                <a:ea typeface="Poppins"/>
                <a:cs typeface="Poppins"/>
                <a:sym typeface="Poppins"/>
              </a:rPr>
              <a:t> from the SOC</a:t>
            </a:r>
            <a:endParaRPr>
              <a:latin typeface="Poppins"/>
              <a:ea typeface="Poppins"/>
              <a:cs typeface="Poppins"/>
              <a:sym typeface="Poppins"/>
            </a:endParaRPr>
          </a:p>
        </p:txBody>
      </p:sp>
      <p:cxnSp>
        <p:nvCxnSpPr>
          <p:cNvPr id="251" name="Google Shape;251;p40"/>
          <p:cNvCxnSpPr/>
          <p:nvPr/>
        </p:nvCxnSpPr>
        <p:spPr>
          <a:xfrm>
            <a:off x="515550" y="4476588"/>
            <a:ext cx="8113500" cy="0"/>
          </a:xfrm>
          <a:prstGeom prst="straightConnector1">
            <a:avLst/>
          </a:prstGeom>
          <a:noFill/>
          <a:ln cap="flat" cmpd="sng" w="9525">
            <a:solidFill>
              <a:srgbClr val="000000"/>
            </a:solidFill>
            <a:prstDash val="solid"/>
            <a:round/>
            <a:headEnd len="med" w="med" type="none"/>
            <a:tailEnd len="med" w="med" type="none"/>
          </a:ln>
        </p:spPr>
      </p:cxnSp>
      <p:sp>
        <p:nvSpPr>
          <p:cNvPr id="252" name="Google Shape;252;p40"/>
          <p:cNvSpPr txBox="1"/>
          <p:nvPr>
            <p:ph idx="1" type="body"/>
          </p:nvPr>
        </p:nvSpPr>
        <p:spPr>
          <a:xfrm>
            <a:off x="515550" y="1556913"/>
            <a:ext cx="5365500" cy="2380500"/>
          </a:xfrm>
          <a:prstGeom prst="rect">
            <a:avLst/>
          </a:prstGeom>
        </p:spPr>
        <p:txBody>
          <a:bodyPr anchorCtr="0" anchor="t" bIns="91425" lIns="91425" spcFirstLastPara="1" rIns="91425" wrap="square" tIns="91425">
            <a:normAutofit/>
          </a:bodyPr>
          <a:lstStyle/>
          <a:p>
            <a:pPr indent="0" lvl="0" marL="457200" rtl="0" algn="l">
              <a:spcBef>
                <a:spcPts val="0"/>
              </a:spcBef>
              <a:spcAft>
                <a:spcPts val="0"/>
              </a:spcAft>
              <a:buNone/>
            </a:pPr>
            <a:r>
              <a:rPr lang="en">
                <a:latin typeface="Montserrat"/>
                <a:ea typeface="Montserrat"/>
                <a:cs typeface="Montserrat"/>
                <a:sym typeface="Montserrat"/>
              </a:rPr>
              <a:t>Location</a:t>
            </a:r>
            <a:endParaRPr>
              <a:latin typeface="Montserrat"/>
              <a:ea typeface="Montserrat"/>
              <a:cs typeface="Montserrat"/>
              <a:sym typeface="Montserrat"/>
            </a:endParaRPr>
          </a:p>
          <a:p>
            <a:pPr indent="0" lvl="0" marL="457200" rtl="0" algn="l">
              <a:spcBef>
                <a:spcPts val="1200"/>
              </a:spcBef>
              <a:spcAft>
                <a:spcPts val="0"/>
              </a:spcAft>
              <a:buNone/>
            </a:pPr>
            <a:r>
              <a:rPr lang="en">
                <a:latin typeface="Montserrat"/>
                <a:ea typeface="Montserrat"/>
                <a:cs typeface="Montserrat"/>
                <a:sym typeface="Montserrat"/>
              </a:rPr>
              <a:t>Alignment with themes/topics</a:t>
            </a:r>
            <a:endParaRPr>
              <a:latin typeface="Montserrat"/>
              <a:ea typeface="Montserrat"/>
              <a:cs typeface="Montserrat"/>
              <a:sym typeface="Montserrat"/>
            </a:endParaRPr>
          </a:p>
          <a:p>
            <a:pPr indent="0" lvl="0" marL="457200" rtl="0" algn="l">
              <a:spcBef>
                <a:spcPts val="1200"/>
              </a:spcBef>
              <a:spcAft>
                <a:spcPts val="0"/>
              </a:spcAft>
              <a:buNone/>
            </a:pPr>
            <a:r>
              <a:rPr lang="en">
                <a:latin typeface="Montserrat"/>
                <a:ea typeface="Montserrat"/>
                <a:cs typeface="Montserrat"/>
                <a:sym typeface="Montserrat"/>
              </a:rPr>
              <a:t>Target Audience</a:t>
            </a:r>
            <a:endParaRPr>
              <a:latin typeface="Montserrat"/>
              <a:ea typeface="Montserrat"/>
              <a:cs typeface="Montserrat"/>
              <a:sym typeface="Montserrat"/>
            </a:endParaRPr>
          </a:p>
          <a:p>
            <a:pPr indent="0" lvl="0" marL="457200" rtl="0" algn="l">
              <a:spcBef>
                <a:spcPts val="1200"/>
              </a:spcBef>
              <a:spcAft>
                <a:spcPts val="0"/>
              </a:spcAft>
              <a:buNone/>
            </a:pPr>
            <a:r>
              <a:rPr lang="en">
                <a:latin typeface="Montserrat"/>
                <a:ea typeface="Montserrat"/>
                <a:cs typeface="Montserrat"/>
                <a:sym typeface="Montserrat"/>
              </a:rPr>
              <a:t>Status of work</a:t>
            </a:r>
            <a:endParaRPr>
              <a:latin typeface="Montserrat"/>
              <a:ea typeface="Montserrat"/>
              <a:cs typeface="Montserrat"/>
              <a:sym typeface="Montserrat"/>
            </a:endParaRPr>
          </a:p>
          <a:p>
            <a:pPr indent="0" lvl="0" marL="457200" rtl="0" algn="l">
              <a:spcBef>
                <a:spcPts val="1200"/>
              </a:spcBef>
              <a:spcAft>
                <a:spcPts val="1200"/>
              </a:spcAft>
              <a:buNone/>
            </a:pPr>
            <a:r>
              <a:rPr lang="en">
                <a:latin typeface="Montserrat"/>
                <a:ea typeface="Montserrat"/>
                <a:cs typeface="Montserrat"/>
                <a:sym typeface="Montserrat"/>
              </a:rPr>
              <a:t>Type of submission</a:t>
            </a:r>
            <a:endParaRPr>
              <a:latin typeface="Montserrat"/>
              <a:ea typeface="Montserrat"/>
              <a:cs typeface="Montserrat"/>
              <a:sym typeface="Montserrat"/>
            </a:endParaRPr>
          </a:p>
        </p:txBody>
      </p:sp>
      <p:cxnSp>
        <p:nvCxnSpPr>
          <p:cNvPr id="253" name="Google Shape;253;p40"/>
          <p:cNvCxnSpPr/>
          <p:nvPr/>
        </p:nvCxnSpPr>
        <p:spPr>
          <a:xfrm>
            <a:off x="515550" y="3201688"/>
            <a:ext cx="255300" cy="0"/>
          </a:xfrm>
          <a:prstGeom prst="straightConnector1">
            <a:avLst/>
          </a:prstGeom>
          <a:noFill/>
          <a:ln cap="flat" cmpd="sng" w="19050">
            <a:solidFill>
              <a:srgbClr val="598FCB"/>
            </a:solidFill>
            <a:prstDash val="solid"/>
            <a:round/>
            <a:headEnd len="med" w="med" type="none"/>
            <a:tailEnd len="med" w="med" type="none"/>
          </a:ln>
        </p:spPr>
      </p:cxnSp>
      <p:cxnSp>
        <p:nvCxnSpPr>
          <p:cNvPr id="254" name="Google Shape;254;p40"/>
          <p:cNvCxnSpPr/>
          <p:nvPr/>
        </p:nvCxnSpPr>
        <p:spPr>
          <a:xfrm>
            <a:off x="515550" y="3674388"/>
            <a:ext cx="255300" cy="0"/>
          </a:xfrm>
          <a:prstGeom prst="straightConnector1">
            <a:avLst/>
          </a:prstGeom>
          <a:noFill/>
          <a:ln cap="flat" cmpd="sng" w="19050">
            <a:solidFill>
              <a:srgbClr val="598FCB"/>
            </a:solidFill>
            <a:prstDash val="solid"/>
            <a:round/>
            <a:headEnd len="med" w="med" type="none"/>
            <a:tailEnd len="med" w="med" type="none"/>
          </a:ln>
        </p:spPr>
      </p:cxnSp>
      <p:cxnSp>
        <p:nvCxnSpPr>
          <p:cNvPr id="255" name="Google Shape;255;p40"/>
          <p:cNvCxnSpPr/>
          <p:nvPr/>
        </p:nvCxnSpPr>
        <p:spPr>
          <a:xfrm>
            <a:off x="515550" y="2700638"/>
            <a:ext cx="255300" cy="0"/>
          </a:xfrm>
          <a:prstGeom prst="straightConnector1">
            <a:avLst/>
          </a:prstGeom>
          <a:noFill/>
          <a:ln cap="flat" cmpd="sng" w="19050">
            <a:solidFill>
              <a:srgbClr val="598FCB"/>
            </a:solidFill>
            <a:prstDash val="solid"/>
            <a:round/>
            <a:headEnd len="med" w="med" type="none"/>
            <a:tailEnd len="med" w="med" type="none"/>
          </a:ln>
        </p:spPr>
      </p:cxnSp>
      <p:cxnSp>
        <p:nvCxnSpPr>
          <p:cNvPr id="256" name="Google Shape;256;p40"/>
          <p:cNvCxnSpPr/>
          <p:nvPr/>
        </p:nvCxnSpPr>
        <p:spPr>
          <a:xfrm>
            <a:off x="515550" y="2265763"/>
            <a:ext cx="255300" cy="0"/>
          </a:xfrm>
          <a:prstGeom prst="straightConnector1">
            <a:avLst/>
          </a:prstGeom>
          <a:noFill/>
          <a:ln cap="flat" cmpd="sng" w="19050">
            <a:solidFill>
              <a:srgbClr val="598FCB"/>
            </a:solidFill>
            <a:prstDash val="solid"/>
            <a:round/>
            <a:headEnd len="med" w="med" type="none"/>
            <a:tailEnd len="med" w="med" type="none"/>
          </a:ln>
        </p:spPr>
      </p:cxnSp>
      <p:cxnSp>
        <p:nvCxnSpPr>
          <p:cNvPr id="257" name="Google Shape;257;p40"/>
          <p:cNvCxnSpPr/>
          <p:nvPr/>
        </p:nvCxnSpPr>
        <p:spPr>
          <a:xfrm>
            <a:off x="515550" y="1783613"/>
            <a:ext cx="255300" cy="0"/>
          </a:xfrm>
          <a:prstGeom prst="straightConnector1">
            <a:avLst/>
          </a:prstGeom>
          <a:noFill/>
          <a:ln cap="flat" cmpd="sng" w="19050">
            <a:solidFill>
              <a:srgbClr val="598FCB"/>
            </a:solidFill>
            <a:prstDash val="solid"/>
            <a:round/>
            <a:headEnd len="med" w="med" type="none"/>
            <a:tailEnd len="med" w="med" type="non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D9">
            <a:alpha val="56860"/>
          </a:srgbClr>
        </a:solidFill>
      </p:bgPr>
    </p:bg>
    <p:spTree>
      <p:nvGrpSpPr>
        <p:cNvPr id="261" name="Shape 261"/>
        <p:cNvGrpSpPr/>
        <p:nvPr/>
      </p:nvGrpSpPr>
      <p:grpSpPr>
        <a:xfrm>
          <a:off x="0" y="0"/>
          <a:ext cx="0" cy="0"/>
          <a:chOff x="0" y="0"/>
          <a:chExt cx="0" cy="0"/>
        </a:xfrm>
      </p:grpSpPr>
      <p:sp>
        <p:nvSpPr>
          <p:cNvPr id="262" name="Google Shape;262;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Poppins"/>
                <a:ea typeface="Poppins"/>
                <a:cs typeface="Poppins"/>
                <a:sym typeface="Poppins"/>
              </a:rPr>
              <a:t>References</a:t>
            </a:r>
            <a:endParaRPr>
              <a:latin typeface="Poppins"/>
              <a:ea typeface="Poppins"/>
              <a:cs typeface="Poppins"/>
              <a:sym typeface="Poppins"/>
            </a:endParaRPr>
          </a:p>
        </p:txBody>
      </p:sp>
      <p:cxnSp>
        <p:nvCxnSpPr>
          <p:cNvPr id="263" name="Google Shape;263;p41"/>
          <p:cNvCxnSpPr/>
          <p:nvPr/>
        </p:nvCxnSpPr>
        <p:spPr>
          <a:xfrm>
            <a:off x="515550" y="4476588"/>
            <a:ext cx="8113500" cy="0"/>
          </a:xfrm>
          <a:prstGeom prst="straightConnector1">
            <a:avLst/>
          </a:prstGeom>
          <a:noFill/>
          <a:ln cap="flat" cmpd="sng" w="9525">
            <a:solidFill>
              <a:srgbClr val="000000"/>
            </a:solidFill>
            <a:prstDash val="solid"/>
            <a:round/>
            <a:headEnd len="med" w="med" type="none"/>
            <a:tailEnd len="med" w="med" type="none"/>
          </a:ln>
        </p:spPr>
      </p:cxnSp>
      <p:sp>
        <p:nvSpPr>
          <p:cNvPr id="264" name="Google Shape;264;p41"/>
          <p:cNvSpPr txBox="1"/>
          <p:nvPr>
            <p:ph idx="1" type="body"/>
          </p:nvPr>
        </p:nvSpPr>
        <p:spPr>
          <a:xfrm>
            <a:off x="515250" y="1563513"/>
            <a:ext cx="8113500" cy="2367300"/>
          </a:xfrm>
          <a:prstGeom prst="rect">
            <a:avLst/>
          </a:prstGeom>
        </p:spPr>
        <p:txBody>
          <a:bodyPr anchorCtr="0" anchor="t" bIns="91425" lIns="91425" spcFirstLastPara="1" rIns="91425" wrap="square" tIns="91425">
            <a:normAutofit fontScale="62500" lnSpcReduction="10000"/>
          </a:bodyPr>
          <a:lstStyle/>
          <a:p>
            <a:pPr indent="0" lvl="0" marL="0" rtl="0" algn="l">
              <a:spcBef>
                <a:spcPts val="0"/>
              </a:spcBef>
              <a:spcAft>
                <a:spcPts val="0"/>
              </a:spcAft>
              <a:buClr>
                <a:schemeClr val="dk1"/>
              </a:buClr>
              <a:buSzPct val="61111"/>
              <a:buFont typeface="Arial"/>
              <a:buNone/>
            </a:pPr>
            <a:r>
              <a:rPr lang="en">
                <a:latin typeface="Montserrat"/>
                <a:ea typeface="Montserrat"/>
                <a:cs typeface="Montserrat"/>
                <a:sym typeface="Montserrat"/>
              </a:rPr>
              <a:t>Abstracts. The Writing Center • University of North Carolina at Chapel Hill. (2021, September 22). Retrieved from </a:t>
            </a:r>
            <a:r>
              <a:rPr lang="en" u="sng">
                <a:solidFill>
                  <a:srgbClr val="598FCB"/>
                </a:solidFill>
                <a:latin typeface="Montserrat"/>
                <a:ea typeface="Montserrat"/>
                <a:cs typeface="Montserrat"/>
                <a:sym typeface="Montserrat"/>
                <a:hlinkClick r:id="rId3">
                  <a:extLst>
                    <a:ext uri="{A12FA001-AC4F-418D-AE19-62706E023703}">
                      <ahyp:hlinkClr val="tx"/>
                    </a:ext>
                  </a:extLst>
                </a:hlinkClick>
              </a:rPr>
              <a:t>https://writingcenter.unc.edu/tips-and-tools/abstracts/</a:t>
            </a:r>
            <a:r>
              <a:rPr lang="en">
                <a:latin typeface="Montserrat"/>
                <a:ea typeface="Montserrat"/>
                <a:cs typeface="Montserrat"/>
                <a:sym typeface="Montserrat"/>
              </a:rPr>
              <a:t> </a:t>
            </a:r>
            <a:endParaRPr>
              <a:latin typeface="Montserrat"/>
              <a:ea typeface="Montserrat"/>
              <a:cs typeface="Montserrat"/>
              <a:sym typeface="Montserrat"/>
            </a:endParaRPr>
          </a:p>
          <a:p>
            <a:pPr indent="0" lvl="0" marL="0" rtl="0" algn="l">
              <a:spcBef>
                <a:spcPts val="1200"/>
              </a:spcBef>
              <a:spcAft>
                <a:spcPts val="0"/>
              </a:spcAft>
              <a:buClr>
                <a:schemeClr val="dk1"/>
              </a:buClr>
              <a:buSzPct val="61111"/>
              <a:buFont typeface="Arial"/>
              <a:buNone/>
            </a:pPr>
            <a:r>
              <a:rPr lang="en">
                <a:latin typeface="Montserrat"/>
                <a:ea typeface="Montserrat"/>
                <a:cs typeface="Montserrat"/>
                <a:sym typeface="Montserrat"/>
              </a:rPr>
              <a:t>Ellis, M. (2021, May 7). How to write an abstract for your paper. Grammarly Blog. Retrieved from </a:t>
            </a:r>
            <a:r>
              <a:rPr lang="en" u="sng">
                <a:solidFill>
                  <a:srgbClr val="598FCB"/>
                </a:solidFill>
                <a:latin typeface="Montserrat"/>
                <a:ea typeface="Montserrat"/>
                <a:cs typeface="Montserrat"/>
                <a:sym typeface="Montserrat"/>
                <a:hlinkClick r:id="rId4">
                  <a:extLst>
                    <a:ext uri="{A12FA001-AC4F-418D-AE19-62706E023703}">
                      <ahyp:hlinkClr val="tx"/>
                    </a:ext>
                  </a:extLst>
                </a:hlinkClick>
              </a:rPr>
              <a:t>https://www.grammarly.com/blog/write-an-abstract/?gclid=CjwKCAjw9e6SBhB2EiwA5myr9gcQ_cRDpsWkC6t6uwymnXVKfb1bH6jFj-kHdGI8Tdlx8w5LEgSZ1RoCzj0QAvD_BwE&amp;gclsrc=aw.ds</a:t>
            </a:r>
            <a:r>
              <a:rPr lang="en">
                <a:latin typeface="Montserrat"/>
                <a:ea typeface="Montserrat"/>
                <a:cs typeface="Montserrat"/>
                <a:sym typeface="Montserrat"/>
              </a:rPr>
              <a:t> </a:t>
            </a:r>
            <a:endParaRPr>
              <a:latin typeface="Montserrat"/>
              <a:ea typeface="Montserrat"/>
              <a:cs typeface="Montserrat"/>
              <a:sym typeface="Montserrat"/>
            </a:endParaRPr>
          </a:p>
          <a:p>
            <a:pPr indent="0" lvl="0" marL="0" rtl="0" algn="l">
              <a:spcBef>
                <a:spcPts val="1200"/>
              </a:spcBef>
              <a:spcAft>
                <a:spcPts val="0"/>
              </a:spcAft>
              <a:buClr>
                <a:schemeClr val="dk1"/>
              </a:buClr>
              <a:buSzPct val="61111"/>
              <a:buFont typeface="Arial"/>
              <a:buNone/>
            </a:pPr>
            <a:r>
              <a:rPr lang="en">
                <a:latin typeface="Montserrat"/>
                <a:ea typeface="Montserrat"/>
                <a:cs typeface="Montserrat"/>
                <a:sym typeface="Montserrat"/>
              </a:rPr>
              <a:t>Hurley, M. (2020, August 11). Eleven common mistakes when writing an abstract. Writing clear science. Retrieved from </a:t>
            </a:r>
            <a:r>
              <a:rPr lang="en" u="sng">
                <a:solidFill>
                  <a:srgbClr val="598FCB"/>
                </a:solidFill>
                <a:latin typeface="Montserrat"/>
                <a:ea typeface="Montserrat"/>
                <a:cs typeface="Montserrat"/>
                <a:sym typeface="Montserrat"/>
                <a:hlinkClick r:id="rId5">
                  <a:extLst>
                    <a:ext uri="{A12FA001-AC4F-418D-AE19-62706E023703}">
                      <ahyp:hlinkClr val="tx"/>
                    </a:ext>
                  </a:extLst>
                </a:hlinkClick>
              </a:rPr>
              <a:t>https://www.writingclearscience.com.au/abstractmistakes/</a:t>
            </a:r>
            <a:r>
              <a:rPr lang="en">
                <a:latin typeface="Montserrat"/>
                <a:ea typeface="Montserrat"/>
                <a:cs typeface="Montserrat"/>
                <a:sym typeface="Montserrat"/>
              </a:rPr>
              <a:t> </a:t>
            </a:r>
            <a:endParaRPr>
              <a:latin typeface="Montserrat"/>
              <a:ea typeface="Montserrat"/>
              <a:cs typeface="Montserrat"/>
              <a:sym typeface="Montserrat"/>
            </a:endParaRPr>
          </a:p>
          <a:p>
            <a:pPr indent="0" lvl="0" marL="0" rtl="0" algn="l">
              <a:spcBef>
                <a:spcPts val="1200"/>
              </a:spcBef>
              <a:spcAft>
                <a:spcPts val="1200"/>
              </a:spcAft>
              <a:buNone/>
            </a:pPr>
            <a:r>
              <a:rPr lang="en">
                <a:latin typeface="Montserrat"/>
                <a:ea typeface="Montserrat"/>
                <a:cs typeface="Montserrat"/>
                <a:sym typeface="Montserrat"/>
              </a:rPr>
              <a:t>The University of Adelaide. (n.d.). Writing an abstract: Writing Centre learning guide. Retrieved from </a:t>
            </a:r>
            <a:r>
              <a:rPr lang="en" u="sng">
                <a:solidFill>
                  <a:srgbClr val="598FCB"/>
                </a:solidFill>
                <a:latin typeface="Montserrat"/>
                <a:ea typeface="Montserrat"/>
                <a:cs typeface="Montserrat"/>
                <a:sym typeface="Montserrat"/>
                <a:hlinkClick r:id="rId6">
                  <a:extLst>
                    <a:ext uri="{A12FA001-AC4F-418D-AE19-62706E023703}">
                      <ahyp:hlinkClr val="tx"/>
                    </a:ext>
                  </a:extLst>
                </a:hlinkClick>
              </a:rPr>
              <a:t>https://www.adelaide.edu.au/writingcentre/sites/default/files/docs/learningguide-writinganabstract.pdf</a:t>
            </a:r>
            <a:endParaRPr>
              <a:solidFill>
                <a:srgbClr val="598FCB"/>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D9">
            <a:alpha val="56860"/>
          </a:srgbClr>
        </a:solidFill>
      </p:bgPr>
    </p:bg>
    <p:spTree>
      <p:nvGrpSpPr>
        <p:cNvPr id="72" name="Shape 72"/>
        <p:cNvGrpSpPr/>
        <p:nvPr/>
      </p:nvGrpSpPr>
      <p:grpSpPr>
        <a:xfrm>
          <a:off x="0" y="0"/>
          <a:ext cx="0" cy="0"/>
          <a:chOff x="0" y="0"/>
          <a:chExt cx="0" cy="0"/>
        </a:xfrm>
      </p:grpSpPr>
      <p:pic>
        <p:nvPicPr>
          <p:cNvPr id="73" name="Google Shape;73;p15"/>
          <p:cNvPicPr preferRelativeResize="0"/>
          <p:nvPr/>
        </p:nvPicPr>
        <p:blipFill>
          <a:blip r:embed="rId3">
            <a:alphaModFix/>
          </a:blip>
          <a:stretch>
            <a:fillRect/>
          </a:stretch>
        </p:blipFill>
        <p:spPr>
          <a:xfrm>
            <a:off x="2041729" y="4167000"/>
            <a:ext cx="755891" cy="726828"/>
          </a:xfrm>
          <a:prstGeom prst="rect">
            <a:avLst/>
          </a:prstGeom>
          <a:noFill/>
          <a:ln>
            <a:noFill/>
          </a:ln>
        </p:spPr>
      </p:pic>
      <p:pic>
        <p:nvPicPr>
          <p:cNvPr id="74" name="Google Shape;74;p15"/>
          <p:cNvPicPr preferRelativeResize="0"/>
          <p:nvPr/>
        </p:nvPicPr>
        <p:blipFill>
          <a:blip r:embed="rId4">
            <a:alphaModFix/>
          </a:blip>
          <a:stretch>
            <a:fillRect/>
          </a:stretch>
        </p:blipFill>
        <p:spPr>
          <a:xfrm>
            <a:off x="2041722" y="2950352"/>
            <a:ext cx="755900" cy="894087"/>
          </a:xfrm>
          <a:prstGeom prst="rect">
            <a:avLst/>
          </a:prstGeom>
          <a:noFill/>
          <a:ln>
            <a:noFill/>
          </a:ln>
        </p:spPr>
      </p:pic>
      <p:sp>
        <p:nvSpPr>
          <p:cNvPr id="75" name="Google Shape;75;p15"/>
          <p:cNvSpPr txBox="1"/>
          <p:nvPr/>
        </p:nvSpPr>
        <p:spPr>
          <a:xfrm>
            <a:off x="3375500" y="3151088"/>
            <a:ext cx="3261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Montserrat Light"/>
                <a:ea typeface="Montserrat Light"/>
                <a:cs typeface="Montserrat Light"/>
                <a:sym typeface="Montserrat Light"/>
              </a:rPr>
              <a:t>Abstract or summary</a:t>
            </a:r>
            <a:endParaRPr sz="2000">
              <a:latin typeface="Montserrat Light"/>
              <a:ea typeface="Montserrat Light"/>
              <a:cs typeface="Montserrat Light"/>
              <a:sym typeface="Montserrat Light"/>
            </a:endParaRPr>
          </a:p>
        </p:txBody>
      </p:sp>
      <p:sp>
        <p:nvSpPr>
          <p:cNvPr id="76" name="Google Shape;76;p15"/>
          <p:cNvSpPr txBox="1"/>
          <p:nvPr/>
        </p:nvSpPr>
        <p:spPr>
          <a:xfrm>
            <a:off x="3375500" y="4284113"/>
            <a:ext cx="3261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Montserrat Light"/>
                <a:ea typeface="Montserrat Light"/>
                <a:cs typeface="Montserrat Light"/>
                <a:sym typeface="Montserrat Light"/>
              </a:rPr>
              <a:t>Full article </a:t>
            </a:r>
            <a:endParaRPr sz="2000">
              <a:latin typeface="Montserrat Light"/>
              <a:ea typeface="Montserrat Light"/>
              <a:cs typeface="Montserrat Light"/>
              <a:sym typeface="Montserrat Light"/>
            </a:endParaRPr>
          </a:p>
        </p:txBody>
      </p:sp>
      <p:pic>
        <p:nvPicPr>
          <p:cNvPr id="77" name="Google Shape;77;p15"/>
          <p:cNvPicPr preferRelativeResize="0"/>
          <p:nvPr/>
        </p:nvPicPr>
        <p:blipFill>
          <a:blip r:embed="rId5">
            <a:alphaModFix/>
          </a:blip>
          <a:stretch>
            <a:fillRect/>
          </a:stretch>
        </p:blipFill>
        <p:spPr>
          <a:xfrm>
            <a:off x="0" y="3"/>
            <a:ext cx="9144000" cy="1840675"/>
          </a:xfrm>
          <a:prstGeom prst="rect">
            <a:avLst/>
          </a:prstGeom>
          <a:noFill/>
          <a:ln>
            <a:noFill/>
          </a:ln>
        </p:spPr>
      </p:pic>
      <p:sp>
        <p:nvSpPr>
          <p:cNvPr id="78" name="Google Shape;78;p15"/>
          <p:cNvSpPr txBox="1"/>
          <p:nvPr/>
        </p:nvSpPr>
        <p:spPr>
          <a:xfrm>
            <a:off x="593100" y="1976850"/>
            <a:ext cx="7957800" cy="5949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3200"/>
              <a:buFont typeface="Arial"/>
              <a:buNone/>
            </a:pPr>
            <a:r>
              <a:rPr lang="en" sz="4200">
                <a:latin typeface="EB Garamond"/>
                <a:ea typeface="EB Garamond"/>
                <a:cs typeface="EB Garamond"/>
                <a:sym typeface="EB Garamond"/>
              </a:rPr>
              <a:t>Our </a:t>
            </a:r>
            <a:r>
              <a:rPr lang="en" sz="4200" u="sng">
                <a:solidFill>
                  <a:srgbClr val="598FCB"/>
                </a:solidFill>
                <a:latin typeface="EB Garamond"/>
                <a:ea typeface="EB Garamond"/>
                <a:cs typeface="EB Garamond"/>
                <a:sym typeface="EB Garamond"/>
                <a:hlinkClick r:id="rId6">
                  <a:extLst>
                    <a:ext uri="{A12FA001-AC4F-418D-AE19-62706E023703}">
                      <ahyp:hlinkClr val="tx"/>
                    </a:ext>
                  </a:extLst>
                </a:hlinkClick>
              </a:rPr>
              <a:t>submission process</a:t>
            </a:r>
            <a:r>
              <a:rPr lang="en" sz="4200">
                <a:latin typeface="EB Garamond"/>
                <a:ea typeface="EB Garamond"/>
                <a:cs typeface="EB Garamond"/>
                <a:sym typeface="EB Garamond"/>
              </a:rPr>
              <a:t> has changed…</a:t>
            </a:r>
            <a:endParaRPr i="1" sz="2100" u="none" cap="none" strike="noStrike">
              <a:solidFill>
                <a:srgbClr val="598FCB"/>
              </a:solidFill>
              <a:latin typeface="EB Garamond"/>
              <a:ea typeface="EB Garamond"/>
              <a:cs typeface="EB Garamond"/>
              <a:sym typeface="EB Garamon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D9">
            <a:alpha val="56860"/>
          </a:srgbClr>
        </a:solidFill>
      </p:bgPr>
    </p:bg>
    <p:spTree>
      <p:nvGrpSpPr>
        <p:cNvPr id="82" name="Shape 82"/>
        <p:cNvGrpSpPr/>
        <p:nvPr/>
      </p:nvGrpSpPr>
      <p:grpSpPr>
        <a:xfrm>
          <a:off x="0" y="0"/>
          <a:ext cx="0" cy="0"/>
          <a:chOff x="0" y="0"/>
          <a:chExt cx="0" cy="0"/>
        </a:xfrm>
      </p:grpSpPr>
      <p:pic>
        <p:nvPicPr>
          <p:cNvPr id="83" name="Google Shape;83;p16"/>
          <p:cNvPicPr preferRelativeResize="0"/>
          <p:nvPr/>
        </p:nvPicPr>
        <p:blipFill>
          <a:blip r:embed="rId3">
            <a:alphaModFix/>
          </a:blip>
          <a:stretch>
            <a:fillRect/>
          </a:stretch>
        </p:blipFill>
        <p:spPr>
          <a:xfrm>
            <a:off x="0" y="3"/>
            <a:ext cx="9144000" cy="1840675"/>
          </a:xfrm>
          <a:prstGeom prst="rect">
            <a:avLst/>
          </a:prstGeom>
          <a:noFill/>
          <a:ln>
            <a:noFill/>
          </a:ln>
        </p:spPr>
      </p:pic>
      <p:pic>
        <p:nvPicPr>
          <p:cNvPr id="84" name="Google Shape;84;p16"/>
          <p:cNvPicPr preferRelativeResize="0"/>
          <p:nvPr/>
        </p:nvPicPr>
        <p:blipFill>
          <a:blip r:embed="rId4">
            <a:alphaModFix/>
          </a:blip>
          <a:stretch>
            <a:fillRect/>
          </a:stretch>
        </p:blipFill>
        <p:spPr>
          <a:xfrm>
            <a:off x="1491227" y="2271176"/>
            <a:ext cx="6161551" cy="2494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D9">
            <a:alpha val="56860"/>
          </a:srgbClr>
        </a:solidFill>
      </p:bgPr>
    </p:bg>
    <p:spTree>
      <p:nvGrpSpPr>
        <p:cNvPr id="88" name="Shape 88"/>
        <p:cNvGrpSpPr/>
        <p:nvPr/>
      </p:nvGrpSpPr>
      <p:grpSpPr>
        <a:xfrm>
          <a:off x="0" y="0"/>
          <a:ext cx="0" cy="0"/>
          <a:chOff x="0" y="0"/>
          <a:chExt cx="0" cy="0"/>
        </a:xfrm>
      </p:grpSpPr>
      <p:pic>
        <p:nvPicPr>
          <p:cNvPr id="89" name="Google Shape;89;p1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D9">
            <a:alpha val="56860"/>
          </a:srgbClr>
        </a:solidFill>
      </p:bgPr>
    </p:bg>
    <p:spTree>
      <p:nvGrpSpPr>
        <p:cNvPr id="93" name="Shape 93"/>
        <p:cNvGrpSpPr/>
        <p:nvPr/>
      </p:nvGrpSpPr>
      <p:grpSpPr>
        <a:xfrm>
          <a:off x="0" y="0"/>
          <a:ext cx="0" cy="0"/>
          <a:chOff x="0" y="0"/>
          <a:chExt cx="0" cy="0"/>
        </a:xfrm>
      </p:grpSpPr>
      <p:pic>
        <p:nvPicPr>
          <p:cNvPr id="94" name="Google Shape;94;p18"/>
          <p:cNvPicPr preferRelativeResize="0"/>
          <p:nvPr/>
        </p:nvPicPr>
        <p:blipFill>
          <a:blip r:embed="rId3">
            <a:alphaModFix/>
          </a:blip>
          <a:stretch>
            <a:fillRect/>
          </a:stretch>
        </p:blipFill>
        <p:spPr>
          <a:xfrm>
            <a:off x="6096008" y="1047750"/>
            <a:ext cx="3047994" cy="3048000"/>
          </a:xfrm>
          <a:prstGeom prst="rect">
            <a:avLst/>
          </a:prstGeom>
          <a:noFill/>
          <a:ln>
            <a:noFill/>
          </a:ln>
        </p:spPr>
      </p:pic>
      <p:pic>
        <p:nvPicPr>
          <p:cNvPr id="95" name="Google Shape;95;p18"/>
          <p:cNvPicPr preferRelativeResize="0"/>
          <p:nvPr/>
        </p:nvPicPr>
        <p:blipFill>
          <a:blip r:embed="rId4">
            <a:alphaModFix/>
          </a:blip>
          <a:stretch>
            <a:fillRect/>
          </a:stretch>
        </p:blipFill>
        <p:spPr>
          <a:xfrm>
            <a:off x="3048033" y="1047761"/>
            <a:ext cx="3047994" cy="3047984"/>
          </a:xfrm>
          <a:prstGeom prst="rect">
            <a:avLst/>
          </a:prstGeom>
          <a:noFill/>
          <a:ln>
            <a:noFill/>
          </a:ln>
        </p:spPr>
      </p:pic>
      <p:pic>
        <p:nvPicPr>
          <p:cNvPr id="96" name="Google Shape;96;p18"/>
          <p:cNvPicPr preferRelativeResize="0"/>
          <p:nvPr/>
        </p:nvPicPr>
        <p:blipFill>
          <a:blip r:embed="rId5">
            <a:alphaModFix/>
          </a:blip>
          <a:stretch>
            <a:fillRect/>
          </a:stretch>
        </p:blipFill>
        <p:spPr>
          <a:xfrm>
            <a:off x="1" y="1047750"/>
            <a:ext cx="3047994" cy="304798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D9">
            <a:alpha val="56860"/>
          </a:srgbClr>
        </a:solidFill>
      </p:bgPr>
    </p:bg>
    <p:spTree>
      <p:nvGrpSpPr>
        <p:cNvPr id="100" name="Shape 100"/>
        <p:cNvGrpSpPr/>
        <p:nvPr/>
      </p:nvGrpSpPr>
      <p:grpSpPr>
        <a:xfrm>
          <a:off x="0" y="0"/>
          <a:ext cx="0" cy="0"/>
          <a:chOff x="0" y="0"/>
          <a:chExt cx="0" cy="0"/>
        </a:xfrm>
      </p:grpSpPr>
      <p:pic>
        <p:nvPicPr>
          <p:cNvPr id="101" name="Google Shape;101;p19"/>
          <p:cNvPicPr preferRelativeResize="0"/>
          <p:nvPr/>
        </p:nvPicPr>
        <p:blipFill>
          <a:blip r:embed="rId3">
            <a:alphaModFix/>
          </a:blip>
          <a:stretch>
            <a:fillRect/>
          </a:stretch>
        </p:blipFill>
        <p:spPr>
          <a:xfrm>
            <a:off x="-7" y="1047750"/>
            <a:ext cx="3048000" cy="3048000"/>
          </a:xfrm>
          <a:prstGeom prst="rect">
            <a:avLst/>
          </a:prstGeom>
          <a:noFill/>
          <a:ln>
            <a:noFill/>
          </a:ln>
        </p:spPr>
      </p:pic>
      <p:pic>
        <p:nvPicPr>
          <p:cNvPr id="102" name="Google Shape;102;p19"/>
          <p:cNvPicPr preferRelativeResize="0"/>
          <p:nvPr/>
        </p:nvPicPr>
        <p:blipFill>
          <a:blip r:embed="rId4">
            <a:alphaModFix/>
          </a:blip>
          <a:stretch>
            <a:fillRect/>
          </a:stretch>
        </p:blipFill>
        <p:spPr>
          <a:xfrm>
            <a:off x="6096004" y="1047760"/>
            <a:ext cx="3047990" cy="3047978"/>
          </a:xfrm>
          <a:prstGeom prst="rect">
            <a:avLst/>
          </a:prstGeom>
          <a:noFill/>
          <a:ln>
            <a:noFill/>
          </a:ln>
        </p:spPr>
      </p:pic>
      <p:pic>
        <p:nvPicPr>
          <p:cNvPr id="103" name="Google Shape;103;p19"/>
          <p:cNvPicPr preferRelativeResize="0"/>
          <p:nvPr/>
        </p:nvPicPr>
        <p:blipFill>
          <a:blip r:embed="rId5">
            <a:alphaModFix/>
          </a:blip>
          <a:stretch>
            <a:fillRect/>
          </a:stretch>
        </p:blipFill>
        <p:spPr>
          <a:xfrm>
            <a:off x="3048015" y="1047755"/>
            <a:ext cx="3047990" cy="304797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D9">
            <a:alpha val="56860"/>
          </a:srgbClr>
        </a:solidFill>
      </p:bgPr>
    </p:bg>
    <p:spTree>
      <p:nvGrpSpPr>
        <p:cNvPr id="107" name="Shape 107"/>
        <p:cNvGrpSpPr/>
        <p:nvPr/>
      </p:nvGrpSpPr>
      <p:grpSpPr>
        <a:xfrm>
          <a:off x="0" y="0"/>
          <a:ext cx="0" cy="0"/>
          <a:chOff x="0" y="0"/>
          <a:chExt cx="0" cy="0"/>
        </a:xfrm>
      </p:grpSpPr>
      <p:pic>
        <p:nvPicPr>
          <p:cNvPr id="108" name="Google Shape;108;p20"/>
          <p:cNvPicPr preferRelativeResize="0"/>
          <p:nvPr/>
        </p:nvPicPr>
        <p:blipFill>
          <a:blip r:embed="rId3">
            <a:alphaModFix/>
          </a:blip>
          <a:stretch>
            <a:fillRect/>
          </a:stretch>
        </p:blipFill>
        <p:spPr>
          <a:xfrm>
            <a:off x="6096005" y="1047757"/>
            <a:ext cx="3047994" cy="3047971"/>
          </a:xfrm>
          <a:prstGeom prst="rect">
            <a:avLst/>
          </a:prstGeom>
          <a:noFill/>
          <a:ln>
            <a:noFill/>
          </a:ln>
        </p:spPr>
      </p:pic>
      <p:pic>
        <p:nvPicPr>
          <p:cNvPr id="109" name="Google Shape;109;p20"/>
          <p:cNvPicPr preferRelativeResize="0"/>
          <p:nvPr/>
        </p:nvPicPr>
        <p:blipFill>
          <a:blip r:embed="rId4">
            <a:alphaModFix/>
          </a:blip>
          <a:stretch>
            <a:fillRect/>
          </a:stretch>
        </p:blipFill>
        <p:spPr>
          <a:xfrm>
            <a:off x="3048026" y="1047757"/>
            <a:ext cx="3047994" cy="3047971"/>
          </a:xfrm>
          <a:prstGeom prst="rect">
            <a:avLst/>
          </a:prstGeom>
          <a:noFill/>
          <a:ln>
            <a:noFill/>
          </a:ln>
        </p:spPr>
      </p:pic>
      <p:pic>
        <p:nvPicPr>
          <p:cNvPr id="110" name="Google Shape;110;p20"/>
          <p:cNvPicPr preferRelativeResize="0"/>
          <p:nvPr/>
        </p:nvPicPr>
        <p:blipFill>
          <a:blip r:embed="rId5">
            <a:alphaModFix/>
          </a:blip>
          <a:stretch>
            <a:fillRect/>
          </a:stretch>
        </p:blipFill>
        <p:spPr>
          <a:xfrm>
            <a:off x="-2" y="1047765"/>
            <a:ext cx="3047994" cy="304797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D9">
            <a:alpha val="56860"/>
          </a:srgbClr>
        </a:solidFill>
      </p:bgPr>
    </p:bg>
    <p:spTree>
      <p:nvGrpSpPr>
        <p:cNvPr id="114" name="Shape 114"/>
        <p:cNvGrpSpPr/>
        <p:nvPr/>
      </p:nvGrpSpPr>
      <p:grpSpPr>
        <a:xfrm>
          <a:off x="0" y="0"/>
          <a:ext cx="0" cy="0"/>
          <a:chOff x="0" y="0"/>
          <a:chExt cx="0" cy="0"/>
        </a:xfrm>
      </p:grpSpPr>
      <p:sp>
        <p:nvSpPr>
          <p:cNvPr id="115" name="Google Shape;115;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Poppins"/>
                <a:ea typeface="Poppins"/>
                <a:cs typeface="Poppins"/>
                <a:sym typeface="Poppins"/>
              </a:rPr>
              <a:t>By the end of this workshop you will… </a:t>
            </a:r>
            <a:endParaRPr>
              <a:latin typeface="Poppins"/>
              <a:ea typeface="Poppins"/>
              <a:cs typeface="Poppins"/>
              <a:sym typeface="Poppins"/>
            </a:endParaRPr>
          </a:p>
        </p:txBody>
      </p:sp>
      <p:sp>
        <p:nvSpPr>
          <p:cNvPr id="116" name="Google Shape;116;p21"/>
          <p:cNvSpPr txBox="1"/>
          <p:nvPr>
            <p:ph idx="1" type="body"/>
          </p:nvPr>
        </p:nvSpPr>
        <p:spPr>
          <a:xfrm>
            <a:off x="921725" y="1536663"/>
            <a:ext cx="5455800" cy="2421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latin typeface="Montserrat"/>
                <a:ea typeface="Montserrat"/>
                <a:cs typeface="Montserrat"/>
                <a:sym typeface="Montserrat"/>
              </a:rPr>
              <a:t>Know</a:t>
            </a:r>
            <a:r>
              <a:rPr lang="en">
                <a:latin typeface="Montserrat"/>
                <a:ea typeface="Montserrat"/>
                <a:cs typeface="Montserrat"/>
                <a:sym typeface="Montserrat"/>
              </a:rPr>
              <a:t> the different types of abstracts</a:t>
            </a:r>
            <a:endParaRPr>
              <a:latin typeface="Montserrat"/>
              <a:ea typeface="Montserrat"/>
              <a:cs typeface="Montserrat"/>
              <a:sym typeface="Montserrat"/>
            </a:endParaRPr>
          </a:p>
          <a:p>
            <a:pPr indent="0" lvl="0" marL="0" rtl="0" algn="l">
              <a:spcBef>
                <a:spcPts val="1200"/>
              </a:spcBef>
              <a:spcAft>
                <a:spcPts val="0"/>
              </a:spcAft>
              <a:buNone/>
            </a:pPr>
            <a:r>
              <a:rPr lang="en">
                <a:latin typeface="Montserrat"/>
                <a:ea typeface="Montserrat"/>
                <a:cs typeface="Montserrat"/>
                <a:sym typeface="Montserrat"/>
              </a:rPr>
              <a:t>Know the anatomy of an abstract</a:t>
            </a:r>
            <a:endParaRPr>
              <a:latin typeface="Montserrat"/>
              <a:ea typeface="Montserrat"/>
              <a:cs typeface="Montserrat"/>
              <a:sym typeface="Montserrat"/>
            </a:endParaRPr>
          </a:p>
          <a:p>
            <a:pPr indent="0" lvl="0" marL="0" rtl="0" algn="l">
              <a:spcBef>
                <a:spcPts val="1200"/>
              </a:spcBef>
              <a:spcAft>
                <a:spcPts val="0"/>
              </a:spcAft>
              <a:buNone/>
            </a:pPr>
            <a:r>
              <a:rPr lang="en">
                <a:latin typeface="Montserrat"/>
                <a:ea typeface="Montserrat"/>
                <a:cs typeface="Montserrat"/>
                <a:sym typeface="Montserrat"/>
              </a:rPr>
              <a:t>Create a list of do’s and don’ts</a:t>
            </a:r>
            <a:endParaRPr>
              <a:latin typeface="Montserrat"/>
              <a:ea typeface="Montserrat"/>
              <a:cs typeface="Montserrat"/>
              <a:sym typeface="Montserrat"/>
            </a:endParaRPr>
          </a:p>
          <a:p>
            <a:pPr indent="0" lvl="0" marL="0" rtl="0" algn="l">
              <a:spcBef>
                <a:spcPts val="1200"/>
              </a:spcBef>
              <a:spcAft>
                <a:spcPts val="0"/>
              </a:spcAft>
              <a:buNone/>
            </a:pPr>
            <a:r>
              <a:rPr lang="en">
                <a:latin typeface="Montserrat"/>
                <a:ea typeface="Montserrat"/>
                <a:cs typeface="Montserrat"/>
                <a:sym typeface="Montserrat"/>
              </a:rPr>
              <a:t>Understand the SOC’s expectations</a:t>
            </a:r>
            <a:endParaRPr>
              <a:latin typeface="Montserrat"/>
              <a:ea typeface="Montserrat"/>
              <a:cs typeface="Montserrat"/>
              <a:sym typeface="Montserrat"/>
            </a:endParaRPr>
          </a:p>
          <a:p>
            <a:pPr indent="0" lvl="0" marL="0" rtl="0" algn="l">
              <a:spcBef>
                <a:spcPts val="1200"/>
              </a:spcBef>
              <a:spcAft>
                <a:spcPts val="1200"/>
              </a:spcAft>
              <a:buNone/>
            </a:pPr>
            <a:r>
              <a:rPr lang="en">
                <a:latin typeface="Montserrat"/>
                <a:ea typeface="Montserrat"/>
                <a:cs typeface="Montserrat"/>
                <a:sym typeface="Montserrat"/>
              </a:rPr>
              <a:t>Write an abstract outline</a:t>
            </a:r>
            <a:endParaRPr>
              <a:latin typeface="Montserrat"/>
              <a:ea typeface="Montserrat"/>
              <a:cs typeface="Montserrat"/>
              <a:sym typeface="Montserrat"/>
            </a:endParaRPr>
          </a:p>
        </p:txBody>
      </p:sp>
      <p:cxnSp>
        <p:nvCxnSpPr>
          <p:cNvPr id="117" name="Google Shape;117;p21"/>
          <p:cNvCxnSpPr/>
          <p:nvPr/>
        </p:nvCxnSpPr>
        <p:spPr>
          <a:xfrm>
            <a:off x="515550" y="4476588"/>
            <a:ext cx="8113500" cy="0"/>
          </a:xfrm>
          <a:prstGeom prst="straightConnector1">
            <a:avLst/>
          </a:prstGeom>
          <a:noFill/>
          <a:ln cap="flat" cmpd="sng" w="9525">
            <a:solidFill>
              <a:srgbClr val="000000"/>
            </a:solidFill>
            <a:prstDash val="solid"/>
            <a:round/>
            <a:headEnd len="med" w="med" type="none"/>
            <a:tailEnd len="med" w="med" type="none"/>
          </a:ln>
        </p:spPr>
      </p:cxnSp>
      <p:cxnSp>
        <p:nvCxnSpPr>
          <p:cNvPr id="118" name="Google Shape;118;p21"/>
          <p:cNvCxnSpPr/>
          <p:nvPr/>
        </p:nvCxnSpPr>
        <p:spPr>
          <a:xfrm>
            <a:off x="515550" y="1764250"/>
            <a:ext cx="255300" cy="0"/>
          </a:xfrm>
          <a:prstGeom prst="straightConnector1">
            <a:avLst/>
          </a:prstGeom>
          <a:noFill/>
          <a:ln cap="flat" cmpd="sng" w="19050">
            <a:solidFill>
              <a:srgbClr val="598FCB"/>
            </a:solidFill>
            <a:prstDash val="solid"/>
            <a:round/>
            <a:headEnd len="med" w="med" type="none"/>
            <a:tailEnd len="med" w="med" type="none"/>
          </a:ln>
        </p:spPr>
      </p:cxnSp>
      <p:cxnSp>
        <p:nvCxnSpPr>
          <p:cNvPr id="119" name="Google Shape;119;p21"/>
          <p:cNvCxnSpPr/>
          <p:nvPr/>
        </p:nvCxnSpPr>
        <p:spPr>
          <a:xfrm>
            <a:off x="515550" y="2238125"/>
            <a:ext cx="255300" cy="0"/>
          </a:xfrm>
          <a:prstGeom prst="straightConnector1">
            <a:avLst/>
          </a:prstGeom>
          <a:noFill/>
          <a:ln cap="flat" cmpd="sng" w="19050">
            <a:solidFill>
              <a:srgbClr val="598FCB"/>
            </a:solidFill>
            <a:prstDash val="solid"/>
            <a:round/>
            <a:headEnd len="med" w="med" type="none"/>
            <a:tailEnd len="med" w="med" type="none"/>
          </a:ln>
        </p:spPr>
      </p:cxnSp>
      <p:cxnSp>
        <p:nvCxnSpPr>
          <p:cNvPr id="120" name="Google Shape;120;p21"/>
          <p:cNvCxnSpPr/>
          <p:nvPr/>
        </p:nvCxnSpPr>
        <p:spPr>
          <a:xfrm>
            <a:off x="515550" y="2701375"/>
            <a:ext cx="255300" cy="0"/>
          </a:xfrm>
          <a:prstGeom prst="straightConnector1">
            <a:avLst/>
          </a:prstGeom>
          <a:noFill/>
          <a:ln cap="flat" cmpd="sng" w="19050">
            <a:solidFill>
              <a:srgbClr val="598FCB"/>
            </a:solidFill>
            <a:prstDash val="solid"/>
            <a:round/>
            <a:headEnd len="med" w="med" type="none"/>
            <a:tailEnd len="med" w="med" type="none"/>
          </a:ln>
        </p:spPr>
      </p:cxnSp>
      <p:cxnSp>
        <p:nvCxnSpPr>
          <p:cNvPr id="121" name="Google Shape;121;p21"/>
          <p:cNvCxnSpPr/>
          <p:nvPr/>
        </p:nvCxnSpPr>
        <p:spPr>
          <a:xfrm>
            <a:off x="515550" y="3165800"/>
            <a:ext cx="255300" cy="0"/>
          </a:xfrm>
          <a:prstGeom prst="straightConnector1">
            <a:avLst/>
          </a:prstGeom>
          <a:noFill/>
          <a:ln cap="flat" cmpd="sng" w="19050">
            <a:solidFill>
              <a:srgbClr val="598FCB"/>
            </a:solidFill>
            <a:prstDash val="solid"/>
            <a:round/>
            <a:headEnd len="med" w="med" type="none"/>
            <a:tailEnd len="med" w="med" type="none"/>
          </a:ln>
        </p:spPr>
      </p:cxnSp>
      <p:cxnSp>
        <p:nvCxnSpPr>
          <p:cNvPr id="122" name="Google Shape;122;p21"/>
          <p:cNvCxnSpPr/>
          <p:nvPr/>
        </p:nvCxnSpPr>
        <p:spPr>
          <a:xfrm>
            <a:off x="515550" y="3639675"/>
            <a:ext cx="255300" cy="0"/>
          </a:xfrm>
          <a:prstGeom prst="straightConnector1">
            <a:avLst/>
          </a:prstGeom>
          <a:noFill/>
          <a:ln cap="flat" cmpd="sng" w="19050">
            <a:solidFill>
              <a:srgbClr val="598FCB"/>
            </a:solidFill>
            <a:prstDash val="solid"/>
            <a:round/>
            <a:headEnd len="med" w="med" type="none"/>
            <a:tailEnd len="med" w="med" type="none"/>
          </a:ln>
        </p:spPr>
      </p:cxnSp>
      <p:pic>
        <p:nvPicPr>
          <p:cNvPr id="123" name="Google Shape;123;p21"/>
          <p:cNvPicPr preferRelativeResize="0"/>
          <p:nvPr/>
        </p:nvPicPr>
        <p:blipFill rotWithShape="1">
          <a:blip r:embed="rId3">
            <a:alphaModFix/>
          </a:blip>
          <a:srcRect b="0" l="16303" r="16990" t="0"/>
          <a:stretch/>
        </p:blipFill>
        <p:spPr>
          <a:xfrm>
            <a:off x="6103200" y="616150"/>
            <a:ext cx="2729100" cy="2726400"/>
          </a:xfrm>
          <a:prstGeom prst="ellipse">
            <a:avLst/>
          </a:prstGeom>
          <a:noFill/>
          <a:ln>
            <a:noFill/>
          </a:ln>
        </p:spPr>
      </p:pic>
      <p:pic>
        <p:nvPicPr>
          <p:cNvPr id="124" name="Google Shape;124;p21"/>
          <p:cNvPicPr preferRelativeResize="0"/>
          <p:nvPr/>
        </p:nvPicPr>
        <p:blipFill rotWithShape="1">
          <a:blip r:embed="rId4">
            <a:alphaModFix/>
          </a:blip>
          <a:srcRect b="0" l="30040" r="3261" t="0"/>
          <a:stretch/>
        </p:blipFill>
        <p:spPr>
          <a:xfrm>
            <a:off x="5477179" y="2571750"/>
            <a:ext cx="1505100" cy="1508700"/>
          </a:xfrm>
          <a:prstGeom prst="ellipse">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